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2"/>
  </p:notesMasterIdLst>
  <p:handoutMasterIdLst>
    <p:handoutMasterId r:id="rId63"/>
  </p:handoutMasterIdLst>
  <p:sldIdLst>
    <p:sldId id="343" r:id="rId5"/>
    <p:sldId id="263" r:id="rId6"/>
    <p:sldId id="342" r:id="rId7"/>
    <p:sldId id="258" r:id="rId8"/>
    <p:sldId id="311" r:id="rId9"/>
    <p:sldId id="312" r:id="rId10"/>
    <p:sldId id="262" r:id="rId11"/>
    <p:sldId id="344" r:id="rId12"/>
    <p:sldId id="347" r:id="rId13"/>
    <p:sldId id="3314" r:id="rId14"/>
    <p:sldId id="349" r:id="rId15"/>
    <p:sldId id="3315" r:id="rId16"/>
    <p:sldId id="345" r:id="rId17"/>
    <p:sldId id="315" r:id="rId18"/>
    <p:sldId id="361" r:id="rId19"/>
    <p:sldId id="352" r:id="rId20"/>
    <p:sldId id="381" r:id="rId21"/>
    <p:sldId id="353" r:id="rId22"/>
    <p:sldId id="351" r:id="rId23"/>
    <p:sldId id="354" r:id="rId24"/>
    <p:sldId id="382" r:id="rId25"/>
    <p:sldId id="356" r:id="rId26"/>
    <p:sldId id="357" r:id="rId27"/>
    <p:sldId id="383" r:id="rId28"/>
    <p:sldId id="359" r:id="rId29"/>
    <p:sldId id="360" r:id="rId30"/>
    <p:sldId id="362" r:id="rId31"/>
    <p:sldId id="3316" r:id="rId32"/>
    <p:sldId id="1006" r:id="rId33"/>
    <p:sldId id="355" r:id="rId34"/>
    <p:sldId id="358" r:id="rId35"/>
    <p:sldId id="363" r:id="rId36"/>
    <p:sldId id="3301" r:id="rId37"/>
    <p:sldId id="364" r:id="rId38"/>
    <p:sldId id="3302" r:id="rId39"/>
    <p:sldId id="3311" r:id="rId40"/>
    <p:sldId id="366" r:id="rId41"/>
    <p:sldId id="369" r:id="rId42"/>
    <p:sldId id="367" r:id="rId43"/>
    <p:sldId id="368" r:id="rId44"/>
    <p:sldId id="371" r:id="rId45"/>
    <p:sldId id="372" r:id="rId46"/>
    <p:sldId id="373" r:id="rId47"/>
    <p:sldId id="374" r:id="rId48"/>
    <p:sldId id="375" r:id="rId49"/>
    <p:sldId id="376" r:id="rId50"/>
    <p:sldId id="377" r:id="rId51"/>
    <p:sldId id="378" r:id="rId52"/>
    <p:sldId id="3299" r:id="rId53"/>
    <p:sldId id="3303" r:id="rId54"/>
    <p:sldId id="3304" r:id="rId55"/>
    <p:sldId id="3305" r:id="rId56"/>
    <p:sldId id="3306" r:id="rId57"/>
    <p:sldId id="3307" r:id="rId58"/>
    <p:sldId id="3308" r:id="rId59"/>
    <p:sldId id="3310" r:id="rId60"/>
    <p:sldId id="3309" r:id="rId61"/>
  </p:sldIdLst>
  <p:sldSz cx="9144000" cy="6858000" type="screen4x3"/>
  <p:notesSz cx="6797675" cy="9928225"/>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2880" userDrawn="1">
          <p15:clr>
            <a:srgbClr val="A4A3A4"/>
          </p15:clr>
        </p15:guide>
        <p15:guide id="3" pos="4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11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AFBBE9"/>
    <a:srgbClr val="DCD0B8"/>
    <a:srgbClr val="991200"/>
    <a:srgbClr val="680029"/>
    <a:srgbClr val="077197"/>
    <a:srgbClr val="70AD47"/>
    <a:srgbClr val="004B87"/>
    <a:srgbClr val="F6D8CE"/>
    <a:srgbClr val="D38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1" autoAdjust="0"/>
    <p:restoredTop sz="84912" autoAdjust="0"/>
  </p:normalViewPr>
  <p:slideViewPr>
    <p:cSldViewPr snapToGrid="0">
      <p:cViewPr varScale="1">
        <p:scale>
          <a:sx n="97" d="100"/>
          <a:sy n="97" d="100"/>
        </p:scale>
        <p:origin x="2340" y="72"/>
      </p:cViewPr>
      <p:guideLst>
        <p:guide orient="horz" pos="935"/>
        <p:guide pos="2880"/>
        <p:guide pos="476"/>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58" d="100"/>
          <a:sy n="58" d="100"/>
        </p:scale>
        <p:origin x="325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Overall SVR rates</a:t>
            </a:r>
          </a:p>
        </c:rich>
      </c:tx>
      <c:layout>
        <c:manualLayout>
          <c:xMode val="edge"/>
          <c:yMode val="edge"/>
          <c:x val="0.31234127342952739"/>
          <c:y val="2.768885287480786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70AD47"/>
              </a:solidFill>
              <a:ln>
                <a:noFill/>
              </a:ln>
              <a:effectLst/>
            </c:spPr>
            <c:extLst>
              <c:ext xmlns:c16="http://schemas.microsoft.com/office/drawing/2014/chart" uri="{C3380CC4-5D6E-409C-BE32-E72D297353CC}">
                <c16:uniqueId val="{00000003-7616-4BCD-807E-6F11D2DC6404}"/>
              </c:ext>
            </c:extLst>
          </c:dPt>
          <c:dPt>
            <c:idx val="1"/>
            <c:invertIfNegative val="0"/>
            <c:bubble3D val="0"/>
            <c:spPr>
              <a:solidFill>
                <a:srgbClr val="077197"/>
              </a:solidFill>
              <a:ln>
                <a:noFill/>
              </a:ln>
              <a:effectLst/>
            </c:spPr>
            <c:extLst>
              <c:ext xmlns:c16="http://schemas.microsoft.com/office/drawing/2014/chart" uri="{C3380CC4-5D6E-409C-BE32-E72D297353CC}">
                <c16:uniqueId val="{00000004-7616-4BCD-807E-6F11D2DC640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SOF/VEL
12 weeks</c:v>
                </c:pt>
                <c:pt idx="1">
                  <c:v>SOF/VEL + RBV
12 weeks</c:v>
                </c:pt>
              </c:strCache>
            </c:strRef>
          </c:cat>
          <c:val>
            <c:numRef>
              <c:f>Sheet1!$B$2:$B$3</c:f>
              <c:numCache>
                <c:formatCode>General</c:formatCode>
                <c:ptCount val="2"/>
                <c:pt idx="0">
                  <c:v>91</c:v>
                </c:pt>
                <c:pt idx="1">
                  <c:v>96</c:v>
                </c:pt>
              </c:numCache>
            </c:numRef>
          </c:val>
          <c:extLst>
            <c:ext xmlns:c16="http://schemas.microsoft.com/office/drawing/2014/chart" uri="{C3380CC4-5D6E-409C-BE32-E72D297353CC}">
              <c16:uniqueId val="{00000000-7616-4BCD-807E-6F11D2DC6404}"/>
            </c:ext>
          </c:extLst>
        </c:ser>
        <c:dLbls>
          <c:showLegendKey val="0"/>
          <c:showVal val="0"/>
          <c:showCatName val="0"/>
          <c:showSerName val="0"/>
          <c:showPercent val="0"/>
          <c:showBubbleSize val="0"/>
        </c:dLbls>
        <c:gapWidth val="65"/>
        <c:overlap val="-27"/>
        <c:axId val="1188163256"/>
        <c:axId val="1188163912"/>
      </c:barChart>
      <c:catAx>
        <c:axId val="118816325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188163912"/>
        <c:crosses val="autoZero"/>
        <c:auto val="1"/>
        <c:lblAlgn val="ctr"/>
        <c:lblOffset val="100"/>
        <c:noMultiLvlLbl val="0"/>
      </c:catAx>
      <c:valAx>
        <c:axId val="118816391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GB" dirty="0">
                    <a:solidFill>
                      <a:schemeClr val="tx1"/>
                    </a:solidFill>
                  </a:rPr>
                  <a:t>SVR12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CH"/>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18816325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SOF/VEL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pieChart>
        <c:varyColors val="1"/>
        <c:ser>
          <c:idx val="0"/>
          <c:order val="0"/>
          <c:tx>
            <c:strRef>
              <c:f>Sheet1!$B$1</c:f>
              <c:strCache>
                <c:ptCount val="1"/>
                <c:pt idx="0">
                  <c:v>Sales</c:v>
                </c:pt>
              </c:strCache>
            </c:strRef>
          </c:tx>
          <c:dPt>
            <c:idx val="0"/>
            <c:bubble3D val="0"/>
            <c:spPr>
              <a:solidFill>
                <a:srgbClr val="990000"/>
              </a:solidFill>
              <a:ln w="19050">
                <a:solidFill>
                  <a:schemeClr val="lt1"/>
                </a:solidFill>
              </a:ln>
              <a:effectLst/>
            </c:spPr>
            <c:extLst>
              <c:ext xmlns:c16="http://schemas.microsoft.com/office/drawing/2014/chart" uri="{C3380CC4-5D6E-409C-BE32-E72D297353CC}">
                <c16:uniqueId val="{00000002-E0A7-4194-A8B9-34B83C0A60E3}"/>
              </c:ext>
            </c:extLst>
          </c:dPt>
          <c:dPt>
            <c:idx val="1"/>
            <c:bubble3D val="0"/>
            <c:spPr>
              <a:solidFill>
                <a:srgbClr val="AFBBE9"/>
              </a:solidFill>
              <a:ln w="19050">
                <a:solidFill>
                  <a:schemeClr val="lt1"/>
                </a:solidFill>
              </a:ln>
              <a:effectLst/>
            </c:spPr>
            <c:extLst>
              <c:ext xmlns:c16="http://schemas.microsoft.com/office/drawing/2014/chart" uri="{C3380CC4-5D6E-409C-BE32-E72D297353CC}">
                <c16:uniqueId val="{00000001-E0A7-4194-A8B9-34B83C0A60E3}"/>
              </c:ext>
            </c:extLst>
          </c:dPt>
          <c:dLbls>
            <c:dLbl>
              <c:idx val="0"/>
              <c:layout>
                <c:manualLayout>
                  <c:x val="-0.17820338587273787"/>
                  <c:y val="8.7066690859130352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CH"/>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A7-4194-A8B9-34B83C0A60E3}"/>
                </c:ext>
              </c:extLst>
            </c:dLbl>
            <c:dLbl>
              <c:idx val="1"/>
              <c:layout>
                <c:manualLayout>
                  <c:x val="0.14546002902867053"/>
                  <c:y val="-0.3417723620023075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A7-4194-A8B9-34B83C0A60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CH"/>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RAS</c:v>
                </c:pt>
                <c:pt idx="1">
                  <c:v>No RAS</c:v>
                </c:pt>
              </c:strCache>
            </c:strRef>
          </c:cat>
          <c:val>
            <c:numRef>
              <c:f>Sheet1!$B$2:$B$3</c:f>
              <c:numCache>
                <c:formatCode>0%</c:formatCode>
                <c:ptCount val="2"/>
                <c:pt idx="0">
                  <c:v>0.19</c:v>
                </c:pt>
                <c:pt idx="1">
                  <c:v>0.81</c:v>
                </c:pt>
              </c:numCache>
            </c:numRef>
          </c:val>
          <c:extLst>
            <c:ext xmlns:c16="http://schemas.microsoft.com/office/drawing/2014/chart" uri="{C3380CC4-5D6E-409C-BE32-E72D297353CC}">
              <c16:uniqueId val="{00000000-E0A7-4194-A8B9-34B83C0A60E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4375000000000003E-2"/>
          <c:w val="1"/>
          <c:h val="0.93125000000000002"/>
        </c:manualLayout>
      </c:layout>
      <c:barChart>
        <c:barDir val="col"/>
        <c:grouping val="stacked"/>
        <c:varyColors val="0"/>
        <c:ser>
          <c:idx val="0"/>
          <c:order val="0"/>
          <c:tx>
            <c:strRef>
              <c:f>Sheet1!$B$1</c:f>
              <c:strCache>
                <c:ptCount val="1"/>
                <c:pt idx="0">
                  <c:v>Series 1</c:v>
                </c:pt>
              </c:strCache>
            </c:strRef>
          </c:tx>
          <c:spPr>
            <a:solidFill>
              <a:srgbClr val="AFBBE9"/>
            </a:solidFill>
            <a:ln>
              <a:noFill/>
            </a:ln>
            <a:effectLst/>
          </c:spPr>
          <c:invertIfNegative val="0"/>
          <c:cat>
            <c:strRef>
              <c:f>Sheet1!$A$2</c:f>
              <c:strCache>
                <c:ptCount val="1"/>
                <c:pt idx="0">
                  <c:v>Category 1</c:v>
                </c:pt>
              </c:strCache>
            </c:strRef>
          </c:cat>
          <c:val>
            <c:numRef>
              <c:f>Sheet1!$B$2</c:f>
              <c:numCache>
                <c:formatCode>General</c:formatCode>
                <c:ptCount val="1"/>
                <c:pt idx="0">
                  <c:v>76</c:v>
                </c:pt>
              </c:numCache>
            </c:numRef>
          </c:val>
          <c:extLst>
            <c:ext xmlns:c16="http://schemas.microsoft.com/office/drawing/2014/chart" uri="{C3380CC4-5D6E-409C-BE32-E72D297353CC}">
              <c16:uniqueId val="{00000000-55DA-4B93-AF87-6AA4935A89DB}"/>
            </c:ext>
          </c:extLst>
        </c:ser>
        <c:ser>
          <c:idx val="1"/>
          <c:order val="1"/>
          <c:tx>
            <c:strRef>
              <c:f>Sheet1!$C$1</c:f>
              <c:strCache>
                <c:ptCount val="1"/>
                <c:pt idx="0">
                  <c:v>Series 2</c:v>
                </c:pt>
              </c:strCache>
            </c:strRef>
          </c:tx>
          <c:spPr>
            <a:solidFill>
              <a:srgbClr val="DCD0B8"/>
            </a:solidFill>
            <a:ln>
              <a:noFill/>
            </a:ln>
            <a:effectLst/>
          </c:spPr>
          <c:invertIfNegative val="0"/>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3-55DA-4B93-AF87-6AA4935A89DB}"/>
            </c:ext>
          </c:extLst>
        </c:ser>
        <c:dLbls>
          <c:showLegendKey val="0"/>
          <c:showVal val="0"/>
          <c:showCatName val="0"/>
          <c:showSerName val="0"/>
          <c:showPercent val="0"/>
          <c:showBubbleSize val="0"/>
        </c:dLbls>
        <c:gapWidth val="150"/>
        <c:overlap val="100"/>
        <c:axId val="1073185632"/>
        <c:axId val="1073185960"/>
      </c:barChart>
      <c:catAx>
        <c:axId val="1073185632"/>
        <c:scaling>
          <c:orientation val="minMax"/>
        </c:scaling>
        <c:delete val="1"/>
        <c:axPos val="b"/>
        <c:numFmt formatCode="General" sourceLinked="1"/>
        <c:majorTickMark val="none"/>
        <c:minorTickMark val="none"/>
        <c:tickLblPos val="nextTo"/>
        <c:crossAx val="1073185960"/>
        <c:crosses val="autoZero"/>
        <c:auto val="1"/>
        <c:lblAlgn val="ctr"/>
        <c:lblOffset val="100"/>
        <c:noMultiLvlLbl val="0"/>
      </c:catAx>
      <c:valAx>
        <c:axId val="1073185960"/>
        <c:scaling>
          <c:orientation val="minMax"/>
          <c:max val="79"/>
          <c:min val="0"/>
        </c:scaling>
        <c:delete val="1"/>
        <c:axPos val="l"/>
        <c:numFmt formatCode="General" sourceLinked="0"/>
        <c:majorTickMark val="none"/>
        <c:minorTickMark val="none"/>
        <c:tickLblPos val="nextTo"/>
        <c:crossAx val="107318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4375000000000003E-2"/>
          <c:w val="1"/>
          <c:h val="0.93125000000000002"/>
        </c:manualLayout>
      </c:layout>
      <c:barChart>
        <c:barDir val="col"/>
        <c:grouping val="stacked"/>
        <c:varyColors val="0"/>
        <c:ser>
          <c:idx val="0"/>
          <c:order val="0"/>
          <c:tx>
            <c:strRef>
              <c:f>Sheet1!$B$1</c:f>
              <c:strCache>
                <c:ptCount val="1"/>
                <c:pt idx="0">
                  <c:v>Series 1</c:v>
                </c:pt>
              </c:strCache>
            </c:strRef>
          </c:tx>
          <c:spPr>
            <a:solidFill>
              <a:srgbClr val="990000"/>
            </a:solidFill>
            <a:ln>
              <a:noFill/>
            </a:ln>
            <a:effectLst/>
          </c:spPr>
          <c:invertIfNegative val="0"/>
          <c:cat>
            <c:strRef>
              <c:f>Sheet1!$A$2</c:f>
              <c:strCache>
                <c:ptCount val="1"/>
                <c:pt idx="0">
                  <c:v>Category 1</c:v>
                </c:pt>
              </c:strCache>
            </c:strRef>
          </c:cat>
          <c:val>
            <c:numRef>
              <c:f>Sheet1!$B$2</c:f>
              <c:numCache>
                <c:formatCode>General</c:formatCode>
                <c:ptCount val="1"/>
                <c:pt idx="0">
                  <c:v>16</c:v>
                </c:pt>
              </c:numCache>
            </c:numRef>
          </c:val>
          <c:extLst>
            <c:ext xmlns:c16="http://schemas.microsoft.com/office/drawing/2014/chart" uri="{C3380CC4-5D6E-409C-BE32-E72D297353CC}">
              <c16:uniqueId val="{00000000-55DA-4B93-AF87-6AA4935A89DB}"/>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rgbClr val="DCD0B8"/>
              </a:solidFill>
              <a:ln>
                <a:noFill/>
              </a:ln>
              <a:effectLst/>
            </c:spPr>
            <c:extLst>
              <c:ext xmlns:c16="http://schemas.microsoft.com/office/drawing/2014/chart" uri="{C3380CC4-5D6E-409C-BE32-E72D297353CC}">
                <c16:uniqueId val="{00000000-4839-42B2-B86D-1506AC7264D6}"/>
              </c:ext>
            </c:extLst>
          </c:dPt>
          <c:cat>
            <c:strRef>
              <c:f>Sheet1!$A$2</c:f>
              <c:strCache>
                <c:ptCount val="1"/>
                <c:pt idx="0">
                  <c:v>Category 1</c:v>
                </c:pt>
              </c:strCache>
            </c:strRef>
          </c:cat>
          <c:val>
            <c:numRef>
              <c:f>Sheet1!$C$2</c:f>
              <c:numCache>
                <c:formatCode>General</c:formatCode>
                <c:ptCount val="1"/>
                <c:pt idx="0">
                  <c:v>3</c:v>
                </c:pt>
              </c:numCache>
            </c:numRef>
          </c:val>
          <c:extLst>
            <c:ext xmlns:c16="http://schemas.microsoft.com/office/drawing/2014/chart" uri="{C3380CC4-5D6E-409C-BE32-E72D297353CC}">
              <c16:uniqueId val="{00000003-55DA-4B93-AF87-6AA4935A89DB}"/>
            </c:ext>
          </c:extLst>
        </c:ser>
        <c:dLbls>
          <c:showLegendKey val="0"/>
          <c:showVal val="0"/>
          <c:showCatName val="0"/>
          <c:showSerName val="0"/>
          <c:showPercent val="0"/>
          <c:showBubbleSize val="0"/>
        </c:dLbls>
        <c:gapWidth val="150"/>
        <c:overlap val="100"/>
        <c:axId val="1073185632"/>
        <c:axId val="1073185960"/>
      </c:barChart>
      <c:catAx>
        <c:axId val="1073185632"/>
        <c:scaling>
          <c:orientation val="minMax"/>
        </c:scaling>
        <c:delete val="1"/>
        <c:axPos val="b"/>
        <c:numFmt formatCode="General" sourceLinked="1"/>
        <c:majorTickMark val="out"/>
        <c:minorTickMark val="none"/>
        <c:tickLblPos val="nextTo"/>
        <c:crossAx val="1073185960"/>
        <c:crosses val="autoZero"/>
        <c:auto val="1"/>
        <c:lblAlgn val="ctr"/>
        <c:lblOffset val="100"/>
        <c:noMultiLvlLbl val="0"/>
      </c:catAx>
      <c:valAx>
        <c:axId val="1073185960"/>
        <c:scaling>
          <c:orientation val="minMax"/>
          <c:max val="19"/>
          <c:min val="0"/>
        </c:scaling>
        <c:delete val="1"/>
        <c:axPos val="l"/>
        <c:numFmt formatCode="General" sourceLinked="0"/>
        <c:majorTickMark val="out"/>
        <c:minorTickMark val="none"/>
        <c:tickLblPos val="nextTo"/>
        <c:crossAx val="107318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SOF/VEL + RBV</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pieChart>
        <c:varyColors val="1"/>
        <c:ser>
          <c:idx val="0"/>
          <c:order val="0"/>
          <c:tx>
            <c:strRef>
              <c:f>Sheet1!$B$1</c:f>
              <c:strCache>
                <c:ptCount val="1"/>
                <c:pt idx="0">
                  <c:v>Sales</c:v>
                </c:pt>
              </c:strCache>
            </c:strRef>
          </c:tx>
          <c:dPt>
            <c:idx val="0"/>
            <c:bubble3D val="0"/>
            <c:spPr>
              <a:solidFill>
                <a:srgbClr val="990000"/>
              </a:solidFill>
              <a:ln w="19050">
                <a:solidFill>
                  <a:schemeClr val="lt1"/>
                </a:solidFill>
              </a:ln>
              <a:effectLst/>
            </c:spPr>
            <c:extLst>
              <c:ext xmlns:c16="http://schemas.microsoft.com/office/drawing/2014/chart" uri="{C3380CC4-5D6E-409C-BE32-E72D297353CC}">
                <c16:uniqueId val="{00000001-BA40-48A7-9A9F-D7CA64938631}"/>
              </c:ext>
            </c:extLst>
          </c:dPt>
          <c:dPt>
            <c:idx val="1"/>
            <c:bubble3D val="0"/>
            <c:spPr>
              <a:solidFill>
                <a:srgbClr val="AFBBE9"/>
              </a:solidFill>
              <a:ln w="19050">
                <a:solidFill>
                  <a:schemeClr val="lt1"/>
                </a:solidFill>
              </a:ln>
              <a:effectLst/>
            </c:spPr>
            <c:extLst>
              <c:ext xmlns:c16="http://schemas.microsoft.com/office/drawing/2014/chart" uri="{C3380CC4-5D6E-409C-BE32-E72D297353CC}">
                <c16:uniqueId val="{00000003-BA40-48A7-9A9F-D7CA64938631}"/>
              </c:ext>
            </c:extLst>
          </c:dPt>
          <c:dLbls>
            <c:dLbl>
              <c:idx val="0"/>
              <c:layout>
                <c:manualLayout>
                  <c:x val="-0.19599673088149444"/>
                  <c:y val="7.5602351724119207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CH"/>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40-48A7-9A9F-D7CA64938631}"/>
                </c:ext>
              </c:extLst>
            </c:dLbl>
            <c:dLbl>
              <c:idx val="1"/>
              <c:layout>
                <c:manualLayout>
                  <c:x val="0.14546002902867053"/>
                  <c:y val="-0.3417723620023075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40-48A7-9A9F-D7CA649386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CH"/>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RAS</c:v>
                </c:pt>
                <c:pt idx="1">
                  <c:v>No RAS</c:v>
                </c:pt>
              </c:strCache>
            </c:strRef>
          </c:cat>
          <c:val>
            <c:numRef>
              <c:f>Sheet1!$B$2:$B$3</c:f>
              <c:numCache>
                <c:formatCode>0%</c:formatCode>
                <c:ptCount val="2"/>
                <c:pt idx="0">
                  <c:v>0.22</c:v>
                </c:pt>
                <c:pt idx="1">
                  <c:v>0.78</c:v>
                </c:pt>
              </c:numCache>
            </c:numRef>
          </c:val>
          <c:extLst>
            <c:ext xmlns:c16="http://schemas.microsoft.com/office/drawing/2014/chart" uri="{C3380CC4-5D6E-409C-BE32-E72D297353CC}">
              <c16:uniqueId val="{00000004-BA40-48A7-9A9F-D7CA6493863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4375000000000003E-2"/>
          <c:w val="1"/>
          <c:h val="0.93125000000000002"/>
        </c:manualLayout>
      </c:layout>
      <c:barChart>
        <c:barDir val="col"/>
        <c:grouping val="stacked"/>
        <c:varyColors val="0"/>
        <c:ser>
          <c:idx val="0"/>
          <c:order val="0"/>
          <c:tx>
            <c:strRef>
              <c:f>Sheet1!$B$1</c:f>
              <c:strCache>
                <c:ptCount val="1"/>
                <c:pt idx="0">
                  <c:v>Series 1</c:v>
                </c:pt>
              </c:strCache>
            </c:strRef>
          </c:tx>
          <c:spPr>
            <a:solidFill>
              <a:srgbClr val="AFBBE9"/>
            </a:solidFill>
            <a:ln>
              <a:noFill/>
            </a:ln>
            <a:effectLst/>
          </c:spPr>
          <c:invertIfNegative val="0"/>
          <c:cat>
            <c:strRef>
              <c:f>Sheet1!$A$2</c:f>
              <c:strCache>
                <c:ptCount val="1"/>
                <c:pt idx="0">
                  <c:v>Category 1</c:v>
                </c:pt>
              </c:strCache>
            </c:strRef>
          </c:cat>
          <c:val>
            <c:numRef>
              <c:f>Sheet1!$B$2</c:f>
              <c:numCache>
                <c:formatCode>General</c:formatCode>
                <c:ptCount val="1"/>
                <c:pt idx="0">
                  <c:v>78</c:v>
                </c:pt>
              </c:numCache>
            </c:numRef>
          </c:val>
          <c:extLst>
            <c:ext xmlns:c16="http://schemas.microsoft.com/office/drawing/2014/chart" uri="{C3380CC4-5D6E-409C-BE32-E72D297353CC}">
              <c16:uniqueId val="{00000000-BB0C-44B0-BF72-895E60AEED7C}"/>
            </c:ext>
          </c:extLst>
        </c:ser>
        <c:ser>
          <c:idx val="1"/>
          <c:order val="1"/>
          <c:tx>
            <c:strRef>
              <c:f>Sheet1!$C$1</c:f>
              <c:strCache>
                <c:ptCount val="1"/>
                <c:pt idx="0">
                  <c:v>Series 2</c:v>
                </c:pt>
              </c:strCache>
            </c:strRef>
          </c:tx>
          <c:spPr>
            <a:solidFill>
              <a:srgbClr val="DCD0B8"/>
            </a:solidFill>
            <a:ln>
              <a:noFill/>
            </a:ln>
            <a:effectLst/>
          </c:spPr>
          <c:invertIfNegative val="0"/>
          <c:cat>
            <c:strRef>
              <c:f>Sheet1!$A$2</c:f>
              <c:strCache>
                <c:ptCount val="1"/>
                <c:pt idx="0">
                  <c:v>Category 1</c:v>
                </c:pt>
              </c:strCache>
            </c:strRef>
          </c:cat>
          <c:val>
            <c:numRef>
              <c:f>Sheet1!$C$2</c:f>
              <c:numCache>
                <c:formatCode>General</c:formatCode>
                <c:ptCount val="1"/>
                <c:pt idx="0">
                  <c:v>1</c:v>
                </c:pt>
              </c:numCache>
            </c:numRef>
          </c:val>
          <c:extLst>
            <c:ext xmlns:c16="http://schemas.microsoft.com/office/drawing/2014/chart" uri="{C3380CC4-5D6E-409C-BE32-E72D297353CC}">
              <c16:uniqueId val="{00000001-BB0C-44B0-BF72-895E60AEED7C}"/>
            </c:ext>
          </c:extLst>
        </c:ser>
        <c:dLbls>
          <c:showLegendKey val="0"/>
          <c:showVal val="0"/>
          <c:showCatName val="0"/>
          <c:showSerName val="0"/>
          <c:showPercent val="0"/>
          <c:showBubbleSize val="0"/>
        </c:dLbls>
        <c:gapWidth val="150"/>
        <c:overlap val="100"/>
        <c:axId val="1073185632"/>
        <c:axId val="1073185960"/>
      </c:barChart>
      <c:catAx>
        <c:axId val="1073185632"/>
        <c:scaling>
          <c:orientation val="minMax"/>
        </c:scaling>
        <c:delete val="1"/>
        <c:axPos val="b"/>
        <c:numFmt formatCode="General" sourceLinked="1"/>
        <c:majorTickMark val="none"/>
        <c:minorTickMark val="none"/>
        <c:tickLblPos val="nextTo"/>
        <c:crossAx val="1073185960"/>
        <c:crosses val="autoZero"/>
        <c:auto val="1"/>
        <c:lblAlgn val="ctr"/>
        <c:lblOffset val="100"/>
        <c:noMultiLvlLbl val="0"/>
      </c:catAx>
      <c:valAx>
        <c:axId val="1073185960"/>
        <c:scaling>
          <c:orientation val="minMax"/>
          <c:max val="79"/>
          <c:min val="0"/>
        </c:scaling>
        <c:delete val="1"/>
        <c:axPos val="l"/>
        <c:numFmt formatCode="General" sourceLinked="0"/>
        <c:majorTickMark val="none"/>
        <c:minorTickMark val="none"/>
        <c:tickLblPos val="nextTo"/>
        <c:crossAx val="107318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3.4375000000000003E-2"/>
          <c:w val="1"/>
          <c:h val="0.93125000000000002"/>
        </c:manualLayout>
      </c:layout>
      <c:barChart>
        <c:barDir val="col"/>
        <c:grouping val="stacked"/>
        <c:varyColors val="0"/>
        <c:ser>
          <c:idx val="0"/>
          <c:order val="0"/>
          <c:tx>
            <c:strRef>
              <c:f>Sheet1!$B$1</c:f>
              <c:strCache>
                <c:ptCount val="1"/>
                <c:pt idx="0">
                  <c:v>Series 1</c:v>
                </c:pt>
              </c:strCache>
            </c:strRef>
          </c:tx>
          <c:spPr>
            <a:solidFill>
              <a:srgbClr val="990000"/>
            </a:solidFill>
            <a:ln>
              <a:noFill/>
            </a:ln>
            <a:effectLst/>
          </c:spPr>
          <c:invertIfNegative val="0"/>
          <c:cat>
            <c:strRef>
              <c:f>Sheet1!$A$2</c:f>
              <c:strCache>
                <c:ptCount val="1"/>
                <c:pt idx="0">
                  <c:v>Category 1</c:v>
                </c:pt>
              </c:strCache>
            </c:strRef>
          </c:cat>
          <c:val>
            <c:numRef>
              <c:f>Sheet1!$B$2</c:f>
              <c:numCache>
                <c:formatCode>General</c:formatCode>
                <c:ptCount val="1"/>
                <c:pt idx="0">
                  <c:v>21</c:v>
                </c:pt>
              </c:numCache>
            </c:numRef>
          </c:val>
          <c:extLst>
            <c:ext xmlns:c16="http://schemas.microsoft.com/office/drawing/2014/chart" uri="{C3380CC4-5D6E-409C-BE32-E72D297353CC}">
              <c16:uniqueId val="{00000000-D6C8-4E46-9F7F-90570DF93D5C}"/>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rgbClr val="DCD0B8"/>
              </a:solidFill>
              <a:ln>
                <a:noFill/>
              </a:ln>
              <a:effectLst/>
            </c:spPr>
            <c:extLst>
              <c:ext xmlns:c16="http://schemas.microsoft.com/office/drawing/2014/chart" uri="{C3380CC4-5D6E-409C-BE32-E72D297353CC}">
                <c16:uniqueId val="{00000002-D6C8-4E46-9F7F-90570DF93D5C}"/>
              </c:ext>
            </c:extLst>
          </c:dPt>
          <c:cat>
            <c:strRef>
              <c:f>Sheet1!$A$2</c:f>
              <c:strCache>
                <c:ptCount val="1"/>
                <c:pt idx="0">
                  <c:v>Category 1</c:v>
                </c:pt>
              </c:strCache>
            </c:strRef>
          </c:cat>
          <c:val>
            <c:numRef>
              <c:f>Sheet1!$C$2</c:f>
              <c:numCache>
                <c:formatCode>General</c:formatCode>
                <c:ptCount val="1"/>
                <c:pt idx="0">
                  <c:v>1</c:v>
                </c:pt>
              </c:numCache>
            </c:numRef>
          </c:val>
          <c:extLst>
            <c:ext xmlns:c16="http://schemas.microsoft.com/office/drawing/2014/chart" uri="{C3380CC4-5D6E-409C-BE32-E72D297353CC}">
              <c16:uniqueId val="{00000003-D6C8-4E46-9F7F-90570DF93D5C}"/>
            </c:ext>
          </c:extLst>
        </c:ser>
        <c:dLbls>
          <c:showLegendKey val="0"/>
          <c:showVal val="0"/>
          <c:showCatName val="0"/>
          <c:showSerName val="0"/>
          <c:showPercent val="0"/>
          <c:showBubbleSize val="0"/>
        </c:dLbls>
        <c:gapWidth val="150"/>
        <c:overlap val="100"/>
        <c:axId val="1073185632"/>
        <c:axId val="1073185960"/>
      </c:barChart>
      <c:catAx>
        <c:axId val="1073185632"/>
        <c:scaling>
          <c:orientation val="minMax"/>
        </c:scaling>
        <c:delete val="1"/>
        <c:axPos val="b"/>
        <c:numFmt formatCode="General" sourceLinked="1"/>
        <c:majorTickMark val="out"/>
        <c:minorTickMark val="none"/>
        <c:tickLblPos val="nextTo"/>
        <c:crossAx val="1073185960"/>
        <c:crosses val="autoZero"/>
        <c:auto val="1"/>
        <c:lblAlgn val="ctr"/>
        <c:lblOffset val="100"/>
        <c:noMultiLvlLbl val="0"/>
      </c:catAx>
      <c:valAx>
        <c:axId val="1073185960"/>
        <c:scaling>
          <c:orientation val="minMax"/>
          <c:max val="22"/>
          <c:min val="0"/>
        </c:scaling>
        <c:delete val="1"/>
        <c:axPos val="l"/>
        <c:numFmt formatCode="General" sourceLinked="0"/>
        <c:majorTickMark val="out"/>
        <c:minorTickMark val="none"/>
        <c:tickLblPos val="nextTo"/>
        <c:crossAx val="1073185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a:solidFill>
          <a:schemeClr val="tx2"/>
        </a:solidFill>
      </dgm:spPr>
      <dgm:t>
        <a:bodyPr/>
        <a:lstStyle/>
        <a:p>
          <a:r>
            <a:rPr lang="en-GB" sz="20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sz="1600"/>
        </a:p>
      </dgm:t>
    </dgm:pt>
    <dgm:pt modelId="{34749C50-268C-40AC-A3C1-20105B60E5C9}" type="sibTrans" cxnId="{F1CB1115-31F0-48DC-8F76-3B31E12C9258}">
      <dgm:prSet/>
      <dgm:spPr/>
      <dgm:t>
        <a:bodyPr/>
        <a:lstStyle/>
        <a:p>
          <a:endParaRPr lang="en-GB" sz="1600"/>
        </a:p>
      </dgm:t>
    </dgm:pt>
    <dgm:pt modelId="{26B8BC63-8816-4EF3-9D7F-52312699CA0C}">
      <dgm:prSet phldrT="[Text]" custT="1"/>
      <dgm:spPr>
        <a:solidFill>
          <a:schemeClr val="bg1"/>
        </a:solidFill>
        <a:ln>
          <a:solidFill>
            <a:schemeClr val="tx2"/>
          </a:solidFill>
        </a:ln>
      </dgm:spPr>
      <dgm:t>
        <a:bodyPr/>
        <a:lstStyle/>
        <a:p>
          <a:r>
            <a:rPr lang="en-GB" sz="18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sz="1600"/>
        </a:p>
      </dgm:t>
    </dgm:pt>
    <dgm:pt modelId="{1D136266-336E-4E75-8B50-C4424E5F255A}" type="sibTrans" cxnId="{87F6DA87-AC5E-49C8-B572-80819A164A7A}">
      <dgm:prSet/>
      <dgm:spPr/>
      <dgm:t>
        <a:bodyPr/>
        <a:lstStyle/>
        <a:p>
          <a:endParaRPr lang="en-GB" sz="1600"/>
        </a:p>
      </dgm:t>
    </dgm:pt>
    <dgm:pt modelId="{89F0AF2C-9BF5-4CF3-9103-6667E274E04F}">
      <dgm:prSet phldrT="[Text]" custT="1"/>
      <dgm:spPr>
        <a:solidFill>
          <a:schemeClr val="tx2"/>
        </a:solidFill>
      </dgm:spPr>
      <dgm:t>
        <a:bodyPr/>
        <a:lstStyle/>
        <a:p>
          <a:r>
            <a:rPr lang="en-GB" sz="20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sz="1600"/>
        </a:p>
      </dgm:t>
    </dgm:pt>
    <dgm:pt modelId="{B9A237D5-2A55-4F51-B7A3-43D2D5014D9C}" type="sibTrans" cxnId="{4B071C4E-601C-4725-865C-AF76EF288D96}">
      <dgm:prSet/>
      <dgm:spPr/>
      <dgm:t>
        <a:bodyPr/>
        <a:lstStyle/>
        <a:p>
          <a:endParaRPr lang="en-GB" sz="1600"/>
        </a:p>
      </dgm:t>
    </dgm:pt>
    <dgm:pt modelId="{EB418365-0AE8-4522-9042-AF58F698F7BD}">
      <dgm:prSet phldrT="[Text]" custT="1"/>
      <dgm:spPr>
        <a:solidFill>
          <a:schemeClr val="bg1"/>
        </a:solidFill>
        <a:ln>
          <a:solidFill>
            <a:schemeClr val="tx2"/>
          </a:solidFill>
        </a:ln>
      </dgm:spPr>
      <dgm:t>
        <a:bodyPr/>
        <a:lstStyle/>
        <a:p>
          <a:r>
            <a:rPr lang="en-GB" sz="1800" dirty="0"/>
            <a:t>Epidemiology of HCV</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sz="1600"/>
        </a:p>
      </dgm:t>
    </dgm:pt>
    <dgm:pt modelId="{C4F186B8-8CC4-476D-B459-35776E7B4905}" type="sibTrans" cxnId="{174654BE-3BC0-4F3C-B9E2-B7204AD68EE3}">
      <dgm:prSet/>
      <dgm:spPr/>
      <dgm:t>
        <a:bodyPr/>
        <a:lstStyle/>
        <a:p>
          <a:endParaRPr lang="en-GB" sz="1600"/>
        </a:p>
      </dgm:t>
    </dgm:pt>
    <dgm:pt modelId="{EF0FFC98-EB21-409E-9CDD-65B0D3C4EDF9}">
      <dgm:prSet phldrT="[Text]" custT="1"/>
      <dgm:spPr>
        <a:solidFill>
          <a:schemeClr val="bg1"/>
        </a:solidFill>
        <a:ln>
          <a:solidFill>
            <a:schemeClr val="tx2"/>
          </a:solidFill>
        </a:ln>
      </dgm:spPr>
      <dgm:t>
        <a:bodyPr/>
        <a:lstStyle/>
        <a:p>
          <a:r>
            <a:rPr lang="en-GB" sz="18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sz="1600"/>
        </a:p>
      </dgm:t>
    </dgm:pt>
    <dgm:pt modelId="{E42B58E3-DF66-488E-9D14-795E0694A0A4}" type="sibTrans" cxnId="{4549DFAA-8D92-48F4-B1ED-3F46A10C08D8}">
      <dgm:prSet/>
      <dgm:spPr/>
      <dgm:t>
        <a:bodyPr/>
        <a:lstStyle/>
        <a:p>
          <a:endParaRPr lang="en-GB" sz="1600"/>
        </a:p>
      </dgm:t>
    </dgm:pt>
    <dgm:pt modelId="{6D0C0F05-0B97-4684-A375-BEE53CED5579}">
      <dgm:prSet phldrT="[Text]" custT="1"/>
      <dgm:spPr>
        <a:solidFill>
          <a:schemeClr val="tx2"/>
        </a:solidFill>
      </dgm:spPr>
      <dgm:t>
        <a:bodyPr/>
        <a:lstStyle/>
        <a:p>
          <a:r>
            <a:rPr lang="en-GB" sz="20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sz="1600"/>
        </a:p>
      </dgm:t>
    </dgm:pt>
    <dgm:pt modelId="{D918BF3C-5F3F-46DF-8618-834BFC8A7045}" type="parTrans" cxnId="{20BE6AC8-0B17-4C51-B9AC-C734506A57B1}">
      <dgm:prSet/>
      <dgm:spPr/>
      <dgm:t>
        <a:bodyPr/>
        <a:lstStyle/>
        <a:p>
          <a:endParaRPr lang="en-GB" sz="1600"/>
        </a:p>
      </dgm:t>
    </dgm:pt>
    <dgm:pt modelId="{6B7E368F-10AF-43D4-A1F3-DBF42AFE9435}">
      <dgm:prSet phldrT="[Text]" custT="1"/>
      <dgm:spPr>
        <a:solidFill>
          <a:schemeClr val="bg1"/>
        </a:solidFill>
        <a:ln>
          <a:solidFill>
            <a:schemeClr val="tx2"/>
          </a:solidFill>
        </a:ln>
      </dgm:spPr>
      <dgm:t>
        <a:bodyPr/>
        <a:lstStyle/>
        <a:p>
          <a:r>
            <a:rPr lang="en-GB" sz="1800" dirty="0"/>
            <a:t>Natural history/disease burden</a:t>
          </a:r>
        </a:p>
      </dgm:t>
      <dgm:extLst/>
    </dgm:pt>
    <dgm:pt modelId="{1E2FCFA1-8B4A-4078-92A3-8418928383FA}" type="sibTrans" cxnId="{31214816-F56A-4F31-A72E-077E3191A383}">
      <dgm:prSet/>
      <dgm:spPr/>
      <dgm:t>
        <a:bodyPr/>
        <a:lstStyle/>
        <a:p>
          <a:endParaRPr lang="en-GB" sz="1600"/>
        </a:p>
      </dgm:t>
    </dgm:pt>
    <dgm:pt modelId="{AF22EA1E-630E-4B47-B454-EDDF6FF8D27B}" type="parTrans" cxnId="{31214816-F56A-4F31-A72E-077E3191A383}">
      <dgm:prSet/>
      <dgm:spPr/>
      <dgm:t>
        <a:bodyPr/>
        <a:lstStyle/>
        <a:p>
          <a:endParaRPr lang="en-GB" sz="1600"/>
        </a:p>
      </dgm:t>
    </dgm:pt>
    <dgm:pt modelId="{16177A9B-C279-4BF7-B1E1-927F2E24C8AD}">
      <dgm:prSet custT="1"/>
      <dgm:spPr>
        <a:solidFill>
          <a:srgbClr val="004B87"/>
        </a:solidFill>
        <a:ln w="25400" cap="flat" cmpd="sng" algn="ctr">
          <a:solidFill>
            <a:srgbClr val="FFFFFF">
              <a:hueOff val="0"/>
              <a:satOff val="0"/>
              <a:lumOff val="0"/>
              <a:alphaOff val="0"/>
            </a:srgbClr>
          </a:solidFill>
          <a:prstDash val="solid"/>
        </a:ln>
        <a:effectLst/>
      </dgm:spPr>
      <dgm:t>
        <a:bodyPr spcFirstLastPara="0" vert="horz" wrap="square" lIns="76200" tIns="38100" rIns="76200" bIns="38100" numCol="1" spcCol="1270" anchor="ctr" anchorCtr="0"/>
        <a:lstStyle/>
        <a:p>
          <a:pPr marL="0" lvl="0" indent="0" algn="ctr" defTabSz="889000">
            <a:lnSpc>
              <a:spcPct val="90000"/>
            </a:lnSpc>
            <a:spcBef>
              <a:spcPct val="0"/>
            </a:spcBef>
            <a:spcAft>
              <a:spcPct val="35000"/>
            </a:spcAft>
            <a:buNone/>
          </a:pPr>
          <a:r>
            <a:rPr lang="en-GB" sz="2000" kern="1200" dirty="0">
              <a:solidFill>
                <a:srgbClr val="FFFFFF"/>
              </a:solidFill>
              <a:latin typeface="Arial"/>
              <a:ea typeface="+mn-ea"/>
              <a:cs typeface="+mn-cs"/>
            </a:rPr>
            <a:t>Appendices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830F3D8-DE4B-4572-9F73-A3D9A7D99F1E}" type="sibTrans" cxnId="{0F2819F5-58D8-4B1F-AA09-0E93737DF354}">
      <dgm:prSet/>
      <dgm:spPr/>
      <dgm:t>
        <a:bodyPr/>
        <a:lstStyle/>
        <a:p>
          <a:endParaRPr lang="en-GB" sz="1600"/>
        </a:p>
      </dgm:t>
    </dgm:pt>
    <dgm:pt modelId="{3128C90E-2752-4793-9EEB-0D9957452339}" type="parTrans" cxnId="{0F2819F5-58D8-4B1F-AA09-0E93737DF354}">
      <dgm:prSet/>
      <dgm:spPr/>
      <dgm:t>
        <a:bodyPr/>
        <a:lstStyle/>
        <a:p>
          <a:endParaRPr lang="en-GB" sz="1600"/>
        </a:p>
      </dgm:t>
    </dgm:pt>
    <dgm:pt modelId="{F9B3BE83-8163-4FFD-BD01-5C031CF87FB5}">
      <dgm:prSet custT="1"/>
      <dgm:spPr>
        <a:solidFill>
          <a:schemeClr val="bg1"/>
        </a:solidFill>
        <a:ln>
          <a:solidFill>
            <a:schemeClr val="tx2"/>
          </a:solidFill>
        </a:ln>
      </dgm:spPr>
      <dgm:t>
        <a:bodyPr/>
        <a:lstStyle/>
        <a:p>
          <a:r>
            <a:rPr lang="en-GB" sz="1800" dirty="0"/>
            <a:t>Drug–drug interactions</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F955F3CD-4AC8-44BF-8E13-63CFDAD7F7C1}" type="parTrans" cxnId="{D9B378D5-53F9-40D9-ABB3-76F33AE2AE2F}">
      <dgm:prSet/>
      <dgm:spPr/>
      <dgm:t>
        <a:bodyPr/>
        <a:lstStyle/>
        <a:p>
          <a:endParaRPr lang="en-GB" sz="1600"/>
        </a:p>
      </dgm:t>
    </dgm:pt>
    <dgm:pt modelId="{E8DA8B7A-F760-4E19-820A-DD53E10C523D}" type="sibTrans" cxnId="{D9B378D5-53F9-40D9-ABB3-76F33AE2AE2F}">
      <dgm:prSet/>
      <dgm:spPr/>
      <dgm:t>
        <a:bodyPr/>
        <a:lstStyle/>
        <a:p>
          <a:endParaRPr lang="en-GB" sz="1600"/>
        </a:p>
      </dgm:t>
    </dgm:pt>
    <dgm:pt modelId="{5DCA3639-59AE-402A-843D-7CA7F15F0C0D}">
      <dgm:prSet custT="1"/>
      <dgm:spPr>
        <a:solidFill>
          <a:schemeClr val="bg1"/>
        </a:solidFill>
        <a:ln>
          <a:solidFill>
            <a:schemeClr val="tx2"/>
          </a:solidFill>
        </a:ln>
      </dgm:spPr>
      <dgm:t>
        <a:bodyPr/>
        <a:lstStyle/>
        <a:p>
          <a:r>
            <a:rPr lang="en-GB" sz="1800" dirty="0"/>
            <a:t>Treatment of special groups</a:t>
          </a:r>
        </a:p>
      </dgm:t>
      <dgm:extLst/>
    </dgm:pt>
    <dgm:pt modelId="{AEF77B68-5605-481D-8915-74D2164AC577}" type="parTrans" cxnId="{0E986831-A78D-4623-8A2D-7DAF965701E5}">
      <dgm:prSet/>
      <dgm:spPr/>
      <dgm:t>
        <a:bodyPr/>
        <a:lstStyle/>
        <a:p>
          <a:endParaRPr lang="en-US"/>
        </a:p>
      </dgm:t>
    </dgm:pt>
    <dgm:pt modelId="{023FDB96-0663-489D-BA33-5C92B684F12B}" type="sibTrans" cxnId="{0E986831-A78D-4623-8A2D-7DAF965701E5}">
      <dgm:prSet/>
      <dgm:spPr/>
      <dgm:t>
        <a:bodyPr/>
        <a:lstStyle/>
        <a:p>
          <a:endParaRPr lang="en-US"/>
        </a:p>
      </dgm:t>
    </dgm:pt>
    <dgm:pt modelId="{61E2B787-B6BF-456C-A4AE-779D856EE843}">
      <dgm:prSet phldrT="[Text]" custT="1"/>
      <dgm:spPr>
        <a:solidFill>
          <a:schemeClr val="bg1"/>
        </a:solidFill>
        <a:ln>
          <a:solidFill>
            <a:schemeClr val="tx2"/>
          </a:solidFill>
        </a:ln>
      </dgm:spPr>
      <dgm:t>
        <a:bodyPr/>
        <a:lstStyle/>
        <a:p>
          <a:r>
            <a:rPr lang="en-GB" sz="1800" dirty="0"/>
            <a:t>Primary goal and impact of HCV therapy</a:t>
          </a:r>
        </a:p>
      </dgm:t>
      <dgm:extLst/>
    </dgm:pt>
    <dgm:pt modelId="{37099736-8119-44C4-858F-D4842380B8A2}" type="parTrans" cxnId="{1489B2F9-9D65-4A2C-9D5F-B2D92C1567A8}">
      <dgm:prSet/>
      <dgm:spPr/>
      <dgm:t>
        <a:bodyPr/>
        <a:lstStyle/>
        <a:p>
          <a:endParaRPr lang="en-US"/>
        </a:p>
      </dgm:t>
    </dgm:pt>
    <dgm:pt modelId="{DC908287-F682-4DE3-90B7-16B3327E0B63}" type="sibTrans" cxnId="{1489B2F9-9D65-4A2C-9D5F-B2D92C1567A8}">
      <dgm:prSet/>
      <dgm:spPr/>
      <dgm:t>
        <a:bodyPr/>
        <a:lstStyle/>
        <a:p>
          <a:endParaRPr lang="en-US"/>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53CBA8C9-618D-4213-9B92-5B24EEE69435}" type="pres">
      <dgm:prSet presAssocID="{16177A9B-C279-4BF7-B1E1-927F2E24C8AD}" presName="linNode" presStyleCnt="0"/>
      <dgm:spPr/>
    </dgm:pt>
    <dgm:pt modelId="{43A992BC-7FE5-4F3D-8795-724870B0DF60}" type="pres">
      <dgm:prSet presAssocID="{16177A9B-C279-4BF7-B1E1-927F2E24C8AD}" presName="parentText" presStyleLbl="node1" presStyleIdx="3" presStyleCnt="4">
        <dgm:presLayoutVars>
          <dgm:chMax val="1"/>
          <dgm:bulletEnabled val="1"/>
        </dgm:presLayoutVars>
      </dgm:prSet>
      <dgm:spPr>
        <a:xfrm>
          <a:off x="0" y="3506468"/>
          <a:ext cx="3062668" cy="1112430"/>
        </a:xfrm>
        <a:prstGeom prst="roundRect">
          <a:avLst/>
        </a:prstGeom>
      </dgm:spPr>
    </dgm:pt>
    <dgm:pt modelId="{411516D0-64D8-4B6C-9225-393FD421A7F0}" type="pres">
      <dgm:prSet presAssocID="{16177A9B-C279-4BF7-B1E1-927F2E24C8AD}" presName="descendantText" presStyleLbl="alignAccFollowNode1" presStyleIdx="3" presStyleCnt="4">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31214816-F56A-4F31-A72E-077E3191A383}" srcId="{89F0AF2C-9BF5-4CF3-9103-6667E274E04F}" destId="{6B7E368F-10AF-43D4-A1F3-DBF42AFE9435}" srcOrd="1" destOrd="0" parTransId="{AF22EA1E-630E-4B47-B454-EDDF6FF8D27B}" sibTransId="{1E2FCFA1-8B4A-4078-92A3-8418928383FA}"/>
    <dgm:cxn modelId="{0E986831-A78D-4623-8A2D-7DAF965701E5}" srcId="{16177A9B-C279-4BF7-B1E1-927F2E24C8AD}" destId="{5DCA3639-59AE-402A-843D-7CA7F15F0C0D}" srcOrd="1" destOrd="0" parTransId="{AEF77B68-5605-481D-8915-74D2164AC577}" sibTransId="{023FDB96-0663-489D-BA33-5C92B684F12B}"/>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C6432E4E-5EF0-4E70-9A0E-01856BEF1C07}" type="presOf" srcId="{6B7E368F-10AF-43D4-A1F3-DBF42AFE9435}" destId="{32A41B45-68F6-4AC1-9583-5420FD4CFB41}" srcOrd="0" destOrd="1" presId="urn:microsoft.com/office/officeart/2005/8/layout/vList5"/>
    <dgm:cxn modelId="{9360794F-9125-4C1D-AF43-26F0910C4757}" type="presOf" srcId="{89F0AF2C-9BF5-4CF3-9103-6667E274E04F}" destId="{CCB8CD55-3C3D-4583-82FB-52AAD531040C}" srcOrd="0" destOrd="0" presId="urn:microsoft.com/office/officeart/2005/8/layout/vList5"/>
    <dgm:cxn modelId="{2C89DA53-26AC-49F7-983A-8EEB0F850BE6}" type="presOf" srcId="{16177A9B-C279-4BF7-B1E1-927F2E24C8AD}" destId="{43A992BC-7FE5-4F3D-8795-724870B0DF60}" srcOrd="0" destOrd="0" presId="urn:microsoft.com/office/officeart/2005/8/layout/vList5"/>
    <dgm:cxn modelId="{72BA2A7F-8C65-4A9B-88BF-65762EE57A70}" type="presOf" srcId="{61E2B787-B6BF-456C-A4AE-779D856EE843}" destId="{32A41B45-68F6-4AC1-9583-5420FD4CFB41}" srcOrd="0" destOrd="2"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43DB0DC8-AC24-4978-8F8D-C6C390909CA4}" type="presOf" srcId="{F9B3BE83-8163-4FFD-BD01-5C031CF87FB5}" destId="{411516D0-64D8-4B6C-9225-393FD421A7F0}" srcOrd="0" destOrd="0" presId="urn:microsoft.com/office/officeart/2005/8/layout/vList5"/>
    <dgm:cxn modelId="{20BE6AC8-0B17-4C51-B9AC-C734506A57B1}" srcId="{BCC1537F-DE71-481A-A200-9F4C77EF14FE}" destId="{6D0C0F05-0B97-4684-A375-BEE53CED5579}" srcOrd="2" destOrd="0" parTransId="{D918BF3C-5F3F-46DF-8618-834BFC8A7045}" sibTransId="{DA79F63C-974A-4571-8664-556CDC18B6D1}"/>
    <dgm:cxn modelId="{D9B378D5-53F9-40D9-ABB3-76F33AE2AE2F}" srcId="{16177A9B-C279-4BF7-B1E1-927F2E24C8AD}" destId="{F9B3BE83-8163-4FFD-BD01-5C031CF87FB5}" srcOrd="0" destOrd="0" parTransId="{F955F3CD-4AC8-44BF-8E13-63CFDAD7F7C1}" sibTransId="{E8DA8B7A-F760-4E19-820A-DD53E10C523D}"/>
    <dgm:cxn modelId="{DF707BF0-8D0B-4389-B75D-9850C83B9416}" type="presOf" srcId="{5DCA3639-59AE-402A-843D-7CA7F15F0C0D}" destId="{411516D0-64D8-4B6C-9225-393FD421A7F0}" srcOrd="0" destOrd="1" presId="urn:microsoft.com/office/officeart/2005/8/layout/vList5"/>
    <dgm:cxn modelId="{0F2819F5-58D8-4B1F-AA09-0E93737DF354}" srcId="{BCC1537F-DE71-481A-A200-9F4C77EF14FE}" destId="{16177A9B-C279-4BF7-B1E1-927F2E24C8AD}" srcOrd="3" destOrd="0" parTransId="{3128C90E-2752-4793-9EEB-0D9957452339}" sibTransId="{C830F3D8-DE4B-4572-9F73-A3D9A7D99F1E}"/>
    <dgm:cxn modelId="{1489B2F9-9D65-4A2C-9D5F-B2D92C1567A8}" srcId="{89F0AF2C-9BF5-4CF3-9103-6667E274E04F}" destId="{61E2B787-B6BF-456C-A4AE-779D856EE843}" srcOrd="2" destOrd="0" parTransId="{37099736-8119-44C4-858F-D4842380B8A2}" sibTransId="{DC908287-F682-4DE3-90B7-16B3327E0B63}"/>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34DA2601-8EB3-460D-868E-3370C4C2EEDB}" type="presParOf" srcId="{859B37CA-7D63-43BD-8E6E-4935AEEB1BDC}" destId="{53CBA8C9-618D-4213-9B92-5B24EEE69435}" srcOrd="6" destOrd="0" presId="urn:microsoft.com/office/officeart/2005/8/layout/vList5"/>
    <dgm:cxn modelId="{62205CC1-639C-4AEB-B6AE-41A2EE393E59}" type="presParOf" srcId="{53CBA8C9-618D-4213-9B92-5B24EEE69435}" destId="{43A992BC-7FE5-4F3D-8795-724870B0DF60}" srcOrd="0" destOrd="0" presId="urn:microsoft.com/office/officeart/2005/8/layout/vList5"/>
    <dgm:cxn modelId="{375DB341-DAF3-48CF-83B1-1B7238F469CA}" type="presParOf" srcId="{53CBA8C9-618D-4213-9B92-5B24EEE69435}" destId="{411516D0-64D8-4B6C-9225-393FD421A7F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FC9904-899F-4486-A9ED-69001CC4AF1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5482E4FD-DB31-4F68-88A3-03758FAF06C4}">
      <dgm:prSet phldrT="[Text]" custT="1"/>
      <dgm:spPr>
        <a:xfrm>
          <a:off x="2229551" y="0"/>
          <a:ext cx="1029489" cy="2160240"/>
        </a:xfrm>
        <a:solidFill>
          <a:srgbClr val="E78E23">
            <a:lumMod val="60000"/>
            <a:lumOff val="40000"/>
          </a:srgbClr>
        </a:solidFill>
        <a:ln>
          <a:noFill/>
        </a:ln>
        <a:effectLst/>
      </dgm:spPr>
      <dgm:t>
        <a:bodyPr/>
        <a:lstStyle/>
        <a:p>
          <a:pPr>
            <a:lnSpc>
              <a:spcPct val="100000"/>
            </a:lnSpc>
            <a:spcBef>
              <a:spcPts val="600"/>
            </a:spcBef>
            <a:spcAft>
              <a:spcPts val="0"/>
            </a:spcAft>
          </a:pPr>
          <a:r>
            <a:rPr lang="en-GB" sz="1400" dirty="0">
              <a:solidFill>
                <a:sysClr val="windowText" lastClr="000000"/>
              </a:solidFill>
              <a:latin typeface="+mn-lt"/>
              <a:ea typeface="+mn-ea"/>
              <a:cs typeface="+mn-cs"/>
            </a:rPr>
            <a:t>F2</a:t>
          </a:r>
        </a:p>
      </dgm:t>
    </dgm:pt>
    <dgm:pt modelId="{B10AEBC7-6407-4E19-A5C9-8A1C3A2EF31D}" type="sibTrans" cxnId="{E2738E18-DBED-4C86-B308-4AC4A230E4B7}">
      <dgm:prSet/>
      <dgm:spPr/>
      <dgm:t>
        <a:bodyPr/>
        <a:lstStyle/>
        <a:p>
          <a:pPr>
            <a:lnSpc>
              <a:spcPct val="100000"/>
            </a:lnSpc>
            <a:spcBef>
              <a:spcPts val="600"/>
            </a:spcBef>
            <a:spcAft>
              <a:spcPts val="0"/>
            </a:spcAft>
          </a:pPr>
          <a:endParaRPr lang="en-GB" sz="1800">
            <a:latin typeface="+mn-lt"/>
          </a:endParaRPr>
        </a:p>
      </dgm:t>
    </dgm:pt>
    <dgm:pt modelId="{9D93BAA3-0F67-4796-B3FD-F0F68C74C3D3}" type="parTrans" cxnId="{E2738E18-DBED-4C86-B308-4AC4A230E4B7}">
      <dgm:prSet/>
      <dgm:spPr/>
      <dgm:t>
        <a:bodyPr/>
        <a:lstStyle/>
        <a:p>
          <a:pPr>
            <a:lnSpc>
              <a:spcPct val="100000"/>
            </a:lnSpc>
            <a:spcBef>
              <a:spcPts val="600"/>
            </a:spcBef>
            <a:spcAft>
              <a:spcPts val="0"/>
            </a:spcAft>
          </a:pPr>
          <a:endParaRPr lang="en-GB" sz="1800">
            <a:latin typeface="+mn-lt"/>
          </a:endParaRPr>
        </a:p>
      </dgm:t>
    </dgm:pt>
    <dgm:pt modelId="{AD309E18-39D5-4D1D-9DA8-D47BFE991A10}">
      <dgm:prSet phldrT="[Text]" custT="1"/>
      <dgm:spPr>
        <a:xfrm>
          <a:off x="1110990" y="0"/>
          <a:ext cx="1029489" cy="2160240"/>
        </a:xfrm>
        <a:solidFill>
          <a:srgbClr val="E78E23">
            <a:lumMod val="40000"/>
            <a:lumOff val="60000"/>
          </a:srgbClr>
        </a:solidFill>
        <a:ln>
          <a:noFill/>
        </a:ln>
        <a:effectLst/>
      </dgm:spPr>
      <dgm:t>
        <a:bodyPr/>
        <a:lstStyle/>
        <a:p>
          <a:pPr>
            <a:lnSpc>
              <a:spcPct val="100000"/>
            </a:lnSpc>
            <a:spcBef>
              <a:spcPts val="600"/>
            </a:spcBef>
            <a:spcAft>
              <a:spcPts val="0"/>
            </a:spcAft>
          </a:pPr>
          <a:r>
            <a:rPr lang="en-GB" sz="1400" dirty="0">
              <a:solidFill>
                <a:sysClr val="windowText" lastClr="000000">
                  <a:hueOff val="0"/>
                  <a:satOff val="0"/>
                  <a:lumOff val="0"/>
                  <a:alphaOff val="0"/>
                </a:sysClr>
              </a:solidFill>
              <a:latin typeface="+mn-lt"/>
              <a:ea typeface="+mn-ea"/>
              <a:cs typeface="+mn-cs"/>
            </a:rPr>
            <a:t>F1</a:t>
          </a:r>
        </a:p>
      </dgm:t>
    </dgm:pt>
    <dgm:pt modelId="{345F415A-911D-412D-B318-EFF6BFCD2C7E}" type="sibTrans" cxnId="{90EA3C59-7696-4A21-A259-31EDE8412AC5}">
      <dgm:prSet/>
      <dgm:spPr/>
      <dgm:t>
        <a:bodyPr/>
        <a:lstStyle/>
        <a:p>
          <a:pPr>
            <a:lnSpc>
              <a:spcPct val="100000"/>
            </a:lnSpc>
            <a:spcBef>
              <a:spcPts val="600"/>
            </a:spcBef>
            <a:spcAft>
              <a:spcPts val="0"/>
            </a:spcAft>
          </a:pPr>
          <a:endParaRPr lang="en-GB" sz="1800">
            <a:latin typeface="+mn-lt"/>
          </a:endParaRPr>
        </a:p>
      </dgm:t>
    </dgm:pt>
    <dgm:pt modelId="{BC9CA08E-F997-4B34-9D25-4FE8AB11932B}" type="parTrans" cxnId="{90EA3C59-7696-4A21-A259-31EDE8412AC5}">
      <dgm:prSet/>
      <dgm:spPr/>
      <dgm:t>
        <a:bodyPr/>
        <a:lstStyle/>
        <a:p>
          <a:pPr>
            <a:lnSpc>
              <a:spcPct val="100000"/>
            </a:lnSpc>
            <a:spcBef>
              <a:spcPts val="600"/>
            </a:spcBef>
            <a:spcAft>
              <a:spcPts val="0"/>
            </a:spcAft>
          </a:pPr>
          <a:endParaRPr lang="en-GB" sz="1800">
            <a:latin typeface="+mn-lt"/>
          </a:endParaRPr>
        </a:p>
      </dgm:t>
    </dgm:pt>
    <dgm:pt modelId="{C4B18E7B-DCAA-4949-A07A-E3A9415E3D6C}">
      <dgm:prSet phldrT="[Text]" custT="1"/>
      <dgm:spPr>
        <a:xfrm>
          <a:off x="0" y="0"/>
          <a:ext cx="1029489" cy="2160240"/>
        </a:xfrm>
        <a:solidFill>
          <a:srgbClr val="E78E23">
            <a:lumMod val="20000"/>
            <a:lumOff val="80000"/>
          </a:srgbClr>
        </a:solidFill>
        <a:ln>
          <a:noFill/>
        </a:ln>
        <a:effectLst/>
      </dgm:spPr>
      <dgm:t>
        <a:bodyPr/>
        <a:lstStyle/>
        <a:p>
          <a:pPr>
            <a:lnSpc>
              <a:spcPct val="100000"/>
            </a:lnSpc>
            <a:spcBef>
              <a:spcPts val="600"/>
            </a:spcBef>
            <a:spcAft>
              <a:spcPts val="0"/>
            </a:spcAft>
          </a:pPr>
          <a:r>
            <a:rPr lang="en-GB" sz="1400" dirty="0">
              <a:solidFill>
                <a:sysClr val="windowText" lastClr="000000"/>
              </a:solidFill>
              <a:latin typeface="+mn-lt"/>
              <a:ea typeface="+mn-ea"/>
              <a:cs typeface="+mn-cs"/>
            </a:rPr>
            <a:t>F0</a:t>
          </a:r>
        </a:p>
      </dgm:t>
    </dgm:pt>
    <dgm:pt modelId="{96061836-6D31-4F7D-A3E7-E80389B9A7D8}" type="sibTrans" cxnId="{81EB7374-FD75-4173-925A-C598877791E3}">
      <dgm:prSet/>
      <dgm:spPr/>
      <dgm:t>
        <a:bodyPr/>
        <a:lstStyle/>
        <a:p>
          <a:pPr>
            <a:lnSpc>
              <a:spcPct val="100000"/>
            </a:lnSpc>
            <a:spcBef>
              <a:spcPts val="600"/>
            </a:spcBef>
            <a:spcAft>
              <a:spcPts val="0"/>
            </a:spcAft>
          </a:pPr>
          <a:endParaRPr lang="en-GB" sz="1800">
            <a:latin typeface="+mn-lt"/>
          </a:endParaRPr>
        </a:p>
      </dgm:t>
    </dgm:pt>
    <dgm:pt modelId="{7E870707-EB36-43F9-90D6-DA2F64A45141}" type="parTrans" cxnId="{81EB7374-FD75-4173-925A-C598877791E3}">
      <dgm:prSet/>
      <dgm:spPr/>
      <dgm:t>
        <a:bodyPr/>
        <a:lstStyle/>
        <a:p>
          <a:pPr>
            <a:lnSpc>
              <a:spcPct val="100000"/>
            </a:lnSpc>
            <a:spcBef>
              <a:spcPts val="600"/>
            </a:spcBef>
            <a:spcAft>
              <a:spcPts val="0"/>
            </a:spcAft>
          </a:pPr>
          <a:endParaRPr lang="en-GB" sz="1800">
            <a:latin typeface="+mn-lt"/>
          </a:endParaRPr>
        </a:p>
      </dgm:t>
    </dgm:pt>
    <dgm:pt modelId="{2CFC047C-2972-4510-BC67-509139AA24D3}">
      <dgm:prSet phldrT="[Text]" custT="1"/>
      <dgm:spPr>
        <a:xfrm>
          <a:off x="3324392" y="0"/>
          <a:ext cx="1029489" cy="2160240"/>
        </a:xfrm>
        <a:solidFill>
          <a:srgbClr val="E78E23"/>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F3</a:t>
          </a:r>
        </a:p>
      </dgm:t>
    </dgm:pt>
    <dgm:pt modelId="{476B7B6F-644B-4286-B717-B2F291839548}" type="parTrans" cxnId="{2314484C-BA38-47A7-8321-DF7B3978CFE6}">
      <dgm:prSet/>
      <dgm:spPr/>
      <dgm:t>
        <a:bodyPr/>
        <a:lstStyle/>
        <a:p>
          <a:pPr>
            <a:lnSpc>
              <a:spcPct val="100000"/>
            </a:lnSpc>
            <a:spcBef>
              <a:spcPts val="600"/>
            </a:spcBef>
            <a:spcAft>
              <a:spcPts val="0"/>
            </a:spcAft>
          </a:pPr>
          <a:endParaRPr lang="en-GB" sz="1800">
            <a:latin typeface="+mn-lt"/>
          </a:endParaRPr>
        </a:p>
      </dgm:t>
    </dgm:pt>
    <dgm:pt modelId="{328F8FA0-5433-4E2F-B211-F89ED5828C59}" type="sibTrans" cxnId="{2314484C-BA38-47A7-8321-DF7B3978CFE6}">
      <dgm:prSet/>
      <dgm:spPr/>
      <dgm:t>
        <a:bodyPr/>
        <a:lstStyle/>
        <a:p>
          <a:pPr>
            <a:lnSpc>
              <a:spcPct val="100000"/>
            </a:lnSpc>
            <a:spcBef>
              <a:spcPts val="600"/>
            </a:spcBef>
            <a:spcAft>
              <a:spcPts val="0"/>
            </a:spcAft>
          </a:pPr>
          <a:endParaRPr lang="en-GB" sz="1800">
            <a:latin typeface="+mn-lt"/>
          </a:endParaRPr>
        </a:p>
      </dgm:t>
    </dgm:pt>
    <dgm:pt modelId="{704EE0C3-5B39-4AE1-BC12-2882AD94A9E9}">
      <dgm:prSet phldrT="[Text]" custT="1"/>
      <dgm:spPr>
        <a:xfrm>
          <a:off x="4431093" y="0"/>
          <a:ext cx="1029489" cy="2160240"/>
        </a:xfrm>
        <a:solidFill>
          <a:srgbClr val="E78E23">
            <a:lumMod val="75000"/>
          </a:srgbClr>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F4</a:t>
          </a:r>
        </a:p>
        <a:p>
          <a:pPr>
            <a:lnSpc>
              <a:spcPct val="100000"/>
            </a:lnSpc>
            <a:spcBef>
              <a:spcPts val="600"/>
            </a:spcBef>
            <a:spcAft>
              <a:spcPts val="0"/>
            </a:spcAft>
          </a:pPr>
          <a:r>
            <a:rPr lang="en-GB" sz="1400" dirty="0">
              <a:solidFill>
                <a:sysClr val="window" lastClr="FFFFFF"/>
              </a:solidFill>
              <a:latin typeface="+mn-lt"/>
              <a:ea typeface="+mn-ea"/>
              <a:cs typeface="+mn-cs"/>
            </a:rPr>
            <a:t>CTP A</a:t>
          </a:r>
        </a:p>
      </dgm:t>
    </dgm:pt>
    <dgm:pt modelId="{22456F7E-F4B5-48EB-BB80-07DC03ABB370}" type="parTrans" cxnId="{57380231-2876-4930-9965-08152765C02E}">
      <dgm:prSet/>
      <dgm:spPr/>
      <dgm:t>
        <a:bodyPr/>
        <a:lstStyle/>
        <a:p>
          <a:pPr>
            <a:lnSpc>
              <a:spcPct val="100000"/>
            </a:lnSpc>
            <a:spcBef>
              <a:spcPts val="600"/>
            </a:spcBef>
            <a:spcAft>
              <a:spcPts val="0"/>
            </a:spcAft>
          </a:pPr>
          <a:endParaRPr lang="en-GB" sz="1800">
            <a:latin typeface="+mn-lt"/>
          </a:endParaRPr>
        </a:p>
      </dgm:t>
    </dgm:pt>
    <dgm:pt modelId="{AC681ABB-5794-4872-9B77-03CF3C261F18}" type="sibTrans" cxnId="{57380231-2876-4930-9965-08152765C02E}">
      <dgm:prSet/>
      <dgm:spPr/>
      <dgm:t>
        <a:bodyPr/>
        <a:lstStyle/>
        <a:p>
          <a:pPr>
            <a:lnSpc>
              <a:spcPct val="100000"/>
            </a:lnSpc>
            <a:spcBef>
              <a:spcPts val="600"/>
            </a:spcBef>
            <a:spcAft>
              <a:spcPts val="0"/>
            </a:spcAft>
          </a:pPr>
          <a:endParaRPr lang="en-GB" sz="1800">
            <a:latin typeface="+mn-lt"/>
          </a:endParaRPr>
        </a:p>
      </dgm:t>
    </dgm:pt>
    <dgm:pt modelId="{424F866C-D0CD-4569-9616-CEDD6E1BE81F}">
      <dgm:prSet phldrT="[Text]" custT="1"/>
      <dgm:spPr>
        <a:xfrm>
          <a:off x="5537794" y="0"/>
          <a:ext cx="1029489" cy="2160240"/>
        </a:xfrm>
        <a:solidFill>
          <a:srgbClr val="E78E23">
            <a:lumMod val="50000"/>
          </a:srgbClr>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F4</a:t>
          </a:r>
        </a:p>
        <a:p>
          <a:pPr>
            <a:lnSpc>
              <a:spcPct val="100000"/>
            </a:lnSpc>
            <a:spcBef>
              <a:spcPts val="600"/>
            </a:spcBef>
            <a:spcAft>
              <a:spcPts val="0"/>
            </a:spcAft>
          </a:pPr>
          <a:r>
            <a:rPr lang="en-GB" sz="1400" dirty="0">
              <a:solidFill>
                <a:sysClr val="window" lastClr="FFFFFF"/>
              </a:solidFill>
              <a:latin typeface="+mn-lt"/>
              <a:ea typeface="+mn-ea"/>
              <a:cs typeface="+mn-cs"/>
            </a:rPr>
            <a:t>CTP B</a:t>
          </a:r>
        </a:p>
      </dgm:t>
    </dgm:pt>
    <dgm:pt modelId="{E5A3243A-6625-4C2E-B1AA-B8310905931E}" type="parTrans" cxnId="{F53F3D64-B77C-4B67-AEB3-98FF602A0FA6}">
      <dgm:prSet/>
      <dgm:spPr/>
      <dgm:t>
        <a:bodyPr/>
        <a:lstStyle/>
        <a:p>
          <a:pPr>
            <a:lnSpc>
              <a:spcPct val="100000"/>
            </a:lnSpc>
            <a:spcBef>
              <a:spcPts val="600"/>
            </a:spcBef>
            <a:spcAft>
              <a:spcPts val="0"/>
            </a:spcAft>
          </a:pPr>
          <a:endParaRPr lang="en-GB" sz="1800">
            <a:latin typeface="+mn-lt"/>
          </a:endParaRPr>
        </a:p>
      </dgm:t>
    </dgm:pt>
    <dgm:pt modelId="{896A413A-F219-49BF-AD49-0F1FE0405A77}" type="sibTrans" cxnId="{F53F3D64-B77C-4B67-AEB3-98FF602A0FA6}">
      <dgm:prSet/>
      <dgm:spPr/>
      <dgm:t>
        <a:bodyPr/>
        <a:lstStyle/>
        <a:p>
          <a:pPr>
            <a:lnSpc>
              <a:spcPct val="100000"/>
            </a:lnSpc>
            <a:spcBef>
              <a:spcPts val="600"/>
            </a:spcBef>
            <a:spcAft>
              <a:spcPts val="0"/>
            </a:spcAft>
          </a:pPr>
          <a:endParaRPr lang="en-GB" sz="1800">
            <a:latin typeface="+mn-lt"/>
          </a:endParaRPr>
        </a:p>
      </dgm:t>
    </dgm:pt>
    <dgm:pt modelId="{4C74AFBA-434B-427B-B2D1-D607E3B1C7AC}">
      <dgm:prSet phldrT="[Text]" custT="1"/>
      <dgm:spPr>
        <a:xfrm>
          <a:off x="6644496" y="0"/>
          <a:ext cx="1029489" cy="2160240"/>
        </a:xfrm>
        <a:solidFill>
          <a:srgbClr val="613A0B"/>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F4</a:t>
          </a:r>
        </a:p>
        <a:p>
          <a:pPr>
            <a:lnSpc>
              <a:spcPct val="100000"/>
            </a:lnSpc>
            <a:spcBef>
              <a:spcPts val="600"/>
            </a:spcBef>
            <a:spcAft>
              <a:spcPts val="0"/>
            </a:spcAft>
          </a:pPr>
          <a:r>
            <a:rPr lang="en-GB" sz="1400" dirty="0">
              <a:solidFill>
                <a:sysClr val="window" lastClr="FFFFFF"/>
              </a:solidFill>
              <a:latin typeface="+mn-lt"/>
              <a:ea typeface="+mn-ea"/>
              <a:cs typeface="+mn-cs"/>
            </a:rPr>
            <a:t>CTP C</a:t>
          </a:r>
        </a:p>
      </dgm:t>
    </dgm:pt>
    <dgm:pt modelId="{B9FDEBB6-0CD0-4D17-8430-C98CE1726169}" type="parTrans" cxnId="{CC1BB479-D159-4E12-B5D2-AEC1B3071E85}">
      <dgm:prSet/>
      <dgm:spPr/>
      <dgm:t>
        <a:bodyPr/>
        <a:lstStyle/>
        <a:p>
          <a:pPr>
            <a:lnSpc>
              <a:spcPct val="100000"/>
            </a:lnSpc>
            <a:spcBef>
              <a:spcPts val="600"/>
            </a:spcBef>
            <a:spcAft>
              <a:spcPts val="0"/>
            </a:spcAft>
          </a:pPr>
          <a:endParaRPr lang="en-GB" sz="1800">
            <a:latin typeface="+mn-lt"/>
          </a:endParaRPr>
        </a:p>
      </dgm:t>
    </dgm:pt>
    <dgm:pt modelId="{6E9C7382-07C3-4CC3-B63B-13428392E7B5}" type="sibTrans" cxnId="{CC1BB479-D159-4E12-B5D2-AEC1B3071E85}">
      <dgm:prSet/>
      <dgm:spPr/>
      <dgm:t>
        <a:bodyPr/>
        <a:lstStyle/>
        <a:p>
          <a:pPr>
            <a:lnSpc>
              <a:spcPct val="100000"/>
            </a:lnSpc>
            <a:spcBef>
              <a:spcPts val="600"/>
            </a:spcBef>
            <a:spcAft>
              <a:spcPts val="0"/>
            </a:spcAft>
          </a:pPr>
          <a:endParaRPr lang="en-GB" sz="1800">
            <a:latin typeface="+mn-lt"/>
          </a:endParaRPr>
        </a:p>
      </dgm:t>
    </dgm:pt>
    <dgm:pt modelId="{2CFFDC0E-4F6F-43F6-BDAB-97605B85CE24}">
      <dgm:prSet phldrT="[Text]" custT="1"/>
      <dgm:spPr>
        <a:xfrm>
          <a:off x="7751197" y="0"/>
          <a:ext cx="1029489" cy="2160240"/>
        </a:xfrm>
        <a:solidFill>
          <a:srgbClr val="382106"/>
        </a:solidFill>
        <a:ln>
          <a:noFill/>
        </a:ln>
        <a:effectLst/>
      </dgm:spPr>
      <dgm:t>
        <a:bodyPr/>
        <a:lstStyle/>
        <a:p>
          <a:pPr>
            <a:lnSpc>
              <a:spcPct val="100000"/>
            </a:lnSpc>
            <a:spcBef>
              <a:spcPts val="600"/>
            </a:spcBef>
            <a:spcAft>
              <a:spcPts val="0"/>
            </a:spcAft>
          </a:pPr>
          <a:r>
            <a:rPr lang="en-GB" sz="1400" dirty="0">
              <a:solidFill>
                <a:sysClr val="window" lastClr="FFFFFF"/>
              </a:solidFill>
              <a:latin typeface="+mn-lt"/>
              <a:ea typeface="+mn-ea"/>
              <a:cs typeface="+mn-cs"/>
            </a:rPr>
            <a:t>HCC</a:t>
          </a:r>
        </a:p>
      </dgm:t>
    </dgm:pt>
    <dgm:pt modelId="{BA1851A7-9307-4DEA-9D01-370EDEABD522}" type="parTrans" cxnId="{90EC02D0-7268-458A-889D-641E25F971FA}">
      <dgm:prSet/>
      <dgm:spPr/>
      <dgm:t>
        <a:bodyPr/>
        <a:lstStyle/>
        <a:p>
          <a:pPr>
            <a:lnSpc>
              <a:spcPct val="100000"/>
            </a:lnSpc>
            <a:spcBef>
              <a:spcPts val="600"/>
            </a:spcBef>
            <a:spcAft>
              <a:spcPts val="0"/>
            </a:spcAft>
          </a:pPr>
          <a:endParaRPr lang="en-GB" sz="1800">
            <a:latin typeface="+mn-lt"/>
          </a:endParaRPr>
        </a:p>
      </dgm:t>
    </dgm:pt>
    <dgm:pt modelId="{81D43F4B-6806-4799-9B27-26E0AF891EFE}" type="sibTrans" cxnId="{90EC02D0-7268-458A-889D-641E25F971FA}">
      <dgm:prSet/>
      <dgm:spPr/>
      <dgm:t>
        <a:bodyPr/>
        <a:lstStyle/>
        <a:p>
          <a:pPr>
            <a:lnSpc>
              <a:spcPct val="100000"/>
            </a:lnSpc>
            <a:spcBef>
              <a:spcPts val="600"/>
            </a:spcBef>
            <a:spcAft>
              <a:spcPts val="0"/>
            </a:spcAft>
          </a:pPr>
          <a:endParaRPr lang="en-GB" sz="1800">
            <a:latin typeface="+mn-lt"/>
          </a:endParaRPr>
        </a:p>
      </dgm:t>
    </dgm:pt>
    <dgm:pt modelId="{CE84C2D3-FF42-460F-90BC-EEF9965068A1}" type="pres">
      <dgm:prSet presAssocID="{4FFC9904-899F-4486-A9ED-69001CC4AF14}" presName="theList" presStyleCnt="0">
        <dgm:presLayoutVars>
          <dgm:dir/>
          <dgm:animLvl val="lvl"/>
          <dgm:resizeHandles val="exact"/>
        </dgm:presLayoutVars>
      </dgm:prSet>
      <dgm:spPr/>
    </dgm:pt>
    <dgm:pt modelId="{EA6863F1-3789-4457-B3B8-43F3BD7E4FEC}" type="pres">
      <dgm:prSet presAssocID="{C4B18E7B-DCAA-4949-A07A-E3A9415E3D6C}" presName="compNode" presStyleCnt="0"/>
      <dgm:spPr/>
    </dgm:pt>
    <dgm:pt modelId="{629E8D75-EF65-4F32-9C52-1C5E816F712E}" type="pres">
      <dgm:prSet presAssocID="{C4B18E7B-DCAA-4949-A07A-E3A9415E3D6C}" presName="aNode" presStyleLbl="bgShp" presStyleIdx="0" presStyleCnt="8" custLinFactNeighborX="-4981"/>
      <dgm:spPr>
        <a:prstGeom prst="roundRect">
          <a:avLst>
            <a:gd name="adj" fmla="val 10000"/>
          </a:avLst>
        </a:prstGeom>
      </dgm:spPr>
    </dgm:pt>
    <dgm:pt modelId="{85BF7D84-32C8-4A2C-AFA6-E9F7F6302732}" type="pres">
      <dgm:prSet presAssocID="{C4B18E7B-DCAA-4949-A07A-E3A9415E3D6C}" presName="textNode" presStyleLbl="bgShp" presStyleIdx="0" presStyleCnt="8"/>
      <dgm:spPr/>
    </dgm:pt>
    <dgm:pt modelId="{BAA985FA-F899-4404-8887-9A7F4DF5F629}" type="pres">
      <dgm:prSet presAssocID="{C4B18E7B-DCAA-4949-A07A-E3A9415E3D6C}" presName="compChildNode" presStyleCnt="0"/>
      <dgm:spPr/>
    </dgm:pt>
    <dgm:pt modelId="{78F1A10D-119D-4896-99C8-8E7CE96D925C}" type="pres">
      <dgm:prSet presAssocID="{C4B18E7B-DCAA-4949-A07A-E3A9415E3D6C}" presName="theInnerList" presStyleCnt="0"/>
      <dgm:spPr/>
    </dgm:pt>
    <dgm:pt modelId="{08343861-6296-4BBE-A248-47DCDB03855E}" type="pres">
      <dgm:prSet presAssocID="{C4B18E7B-DCAA-4949-A07A-E3A9415E3D6C}" presName="aSpace" presStyleCnt="0"/>
      <dgm:spPr/>
    </dgm:pt>
    <dgm:pt modelId="{5868B1CB-91AA-4D2D-BA42-C89A7E64A506}" type="pres">
      <dgm:prSet presAssocID="{AD309E18-39D5-4D1D-9DA8-D47BFE991A10}" presName="compNode" presStyleCnt="0"/>
      <dgm:spPr/>
    </dgm:pt>
    <dgm:pt modelId="{3E496AD1-A1EF-4BC0-92F9-406C60D7AECA}" type="pres">
      <dgm:prSet presAssocID="{AD309E18-39D5-4D1D-9DA8-D47BFE991A10}" presName="aNode" presStyleLbl="bgShp" presStyleIdx="1" presStyleCnt="8"/>
      <dgm:spPr>
        <a:prstGeom prst="roundRect">
          <a:avLst>
            <a:gd name="adj" fmla="val 10000"/>
          </a:avLst>
        </a:prstGeom>
      </dgm:spPr>
    </dgm:pt>
    <dgm:pt modelId="{C337E964-EF39-4BC9-8B39-088F54E163CD}" type="pres">
      <dgm:prSet presAssocID="{AD309E18-39D5-4D1D-9DA8-D47BFE991A10}" presName="textNode" presStyleLbl="bgShp" presStyleIdx="1" presStyleCnt="8"/>
      <dgm:spPr/>
    </dgm:pt>
    <dgm:pt modelId="{BCACD9EB-E1D6-4E7C-B193-368214E29B72}" type="pres">
      <dgm:prSet presAssocID="{AD309E18-39D5-4D1D-9DA8-D47BFE991A10}" presName="compChildNode" presStyleCnt="0"/>
      <dgm:spPr/>
    </dgm:pt>
    <dgm:pt modelId="{99F10165-545C-4C53-BD5B-C2D7EEDC185C}" type="pres">
      <dgm:prSet presAssocID="{AD309E18-39D5-4D1D-9DA8-D47BFE991A10}" presName="theInnerList" presStyleCnt="0"/>
      <dgm:spPr/>
    </dgm:pt>
    <dgm:pt modelId="{6A053658-CAE3-4CE3-A89E-F89E6F1EEF38}" type="pres">
      <dgm:prSet presAssocID="{AD309E18-39D5-4D1D-9DA8-D47BFE991A10}" presName="aSpace" presStyleCnt="0"/>
      <dgm:spPr/>
    </dgm:pt>
    <dgm:pt modelId="{E9BE05CC-FF1C-4F3D-836B-1A2D6EABEAEF}" type="pres">
      <dgm:prSet presAssocID="{5482E4FD-DB31-4F68-88A3-03758FAF06C4}" presName="compNode" presStyleCnt="0"/>
      <dgm:spPr/>
    </dgm:pt>
    <dgm:pt modelId="{2EBAE876-8438-4330-ADE2-53A39E26B345}" type="pres">
      <dgm:prSet presAssocID="{5482E4FD-DB31-4F68-88A3-03758FAF06C4}" presName="aNode" presStyleLbl="bgShp" presStyleIdx="2" presStyleCnt="8" custLinFactNeighborX="1152"/>
      <dgm:spPr>
        <a:prstGeom prst="roundRect">
          <a:avLst>
            <a:gd name="adj" fmla="val 10000"/>
          </a:avLst>
        </a:prstGeom>
      </dgm:spPr>
    </dgm:pt>
    <dgm:pt modelId="{547E0783-8085-4A22-88D7-E17B55E9818A}" type="pres">
      <dgm:prSet presAssocID="{5482E4FD-DB31-4F68-88A3-03758FAF06C4}" presName="textNode" presStyleLbl="bgShp" presStyleIdx="2" presStyleCnt="8"/>
      <dgm:spPr/>
    </dgm:pt>
    <dgm:pt modelId="{00E3550E-7738-4EDE-A1C4-46AF86F0F8D6}" type="pres">
      <dgm:prSet presAssocID="{5482E4FD-DB31-4F68-88A3-03758FAF06C4}" presName="compChildNode" presStyleCnt="0"/>
      <dgm:spPr/>
    </dgm:pt>
    <dgm:pt modelId="{4DB472AA-AF7D-4ECF-8D5D-B9A44869045D}" type="pres">
      <dgm:prSet presAssocID="{5482E4FD-DB31-4F68-88A3-03758FAF06C4}" presName="theInnerList" presStyleCnt="0"/>
      <dgm:spPr/>
    </dgm:pt>
    <dgm:pt modelId="{EAE97303-6F7A-4811-A8AE-A081AC920819}" type="pres">
      <dgm:prSet presAssocID="{5482E4FD-DB31-4F68-88A3-03758FAF06C4}" presName="aSpace" presStyleCnt="0"/>
      <dgm:spPr/>
    </dgm:pt>
    <dgm:pt modelId="{91EDD305-3741-46E7-8262-F0D041421A60}" type="pres">
      <dgm:prSet presAssocID="{2CFC047C-2972-4510-BC67-509139AA24D3}" presName="compNode" presStyleCnt="0"/>
      <dgm:spPr/>
    </dgm:pt>
    <dgm:pt modelId="{8F843687-5B86-4CF2-AAA9-F438BD3FDAF9}" type="pres">
      <dgm:prSet presAssocID="{2CFC047C-2972-4510-BC67-509139AA24D3}" presName="aNode" presStyleLbl="bgShp" presStyleIdx="3" presStyleCnt="8"/>
      <dgm:spPr>
        <a:prstGeom prst="roundRect">
          <a:avLst>
            <a:gd name="adj" fmla="val 10000"/>
          </a:avLst>
        </a:prstGeom>
      </dgm:spPr>
    </dgm:pt>
    <dgm:pt modelId="{EE19D7C6-977A-4B72-807D-040173BB8900}" type="pres">
      <dgm:prSet presAssocID="{2CFC047C-2972-4510-BC67-509139AA24D3}" presName="textNode" presStyleLbl="bgShp" presStyleIdx="3" presStyleCnt="8"/>
      <dgm:spPr/>
    </dgm:pt>
    <dgm:pt modelId="{F7C98626-5CA5-42FA-A2DE-38AC8734233A}" type="pres">
      <dgm:prSet presAssocID="{2CFC047C-2972-4510-BC67-509139AA24D3}" presName="compChildNode" presStyleCnt="0"/>
      <dgm:spPr/>
    </dgm:pt>
    <dgm:pt modelId="{23E558A9-5FF6-447C-BD86-9EF009DC4CFC}" type="pres">
      <dgm:prSet presAssocID="{2CFC047C-2972-4510-BC67-509139AA24D3}" presName="theInnerList" presStyleCnt="0"/>
      <dgm:spPr/>
    </dgm:pt>
    <dgm:pt modelId="{6BED7B69-52E2-44FE-A9C4-3FFEAF132A0A}" type="pres">
      <dgm:prSet presAssocID="{2CFC047C-2972-4510-BC67-509139AA24D3}" presName="aSpace" presStyleCnt="0"/>
      <dgm:spPr/>
    </dgm:pt>
    <dgm:pt modelId="{165AE1B4-3C35-4275-A625-34271FA99806}" type="pres">
      <dgm:prSet presAssocID="{704EE0C3-5B39-4AE1-BC12-2882AD94A9E9}" presName="compNode" presStyleCnt="0"/>
      <dgm:spPr/>
    </dgm:pt>
    <dgm:pt modelId="{C5778D27-4617-41C5-92EC-BF5934515855}" type="pres">
      <dgm:prSet presAssocID="{704EE0C3-5B39-4AE1-BC12-2882AD94A9E9}" presName="aNode" presStyleLbl="bgShp" presStyleIdx="4" presStyleCnt="8" custLinFactNeighborX="-1278" custLinFactNeighborY="-16903"/>
      <dgm:spPr>
        <a:prstGeom prst="roundRect">
          <a:avLst>
            <a:gd name="adj" fmla="val 10000"/>
          </a:avLst>
        </a:prstGeom>
      </dgm:spPr>
    </dgm:pt>
    <dgm:pt modelId="{8279FC54-0E11-4FD3-8089-1C760B4687FC}" type="pres">
      <dgm:prSet presAssocID="{704EE0C3-5B39-4AE1-BC12-2882AD94A9E9}" presName="textNode" presStyleLbl="bgShp" presStyleIdx="4" presStyleCnt="8"/>
      <dgm:spPr/>
    </dgm:pt>
    <dgm:pt modelId="{0929F963-8D1D-4486-9DC2-B6F0D8DBED8F}" type="pres">
      <dgm:prSet presAssocID="{704EE0C3-5B39-4AE1-BC12-2882AD94A9E9}" presName="compChildNode" presStyleCnt="0"/>
      <dgm:spPr/>
    </dgm:pt>
    <dgm:pt modelId="{B02AF421-62B9-4BFC-A3AD-F4A4B1B68F99}" type="pres">
      <dgm:prSet presAssocID="{704EE0C3-5B39-4AE1-BC12-2882AD94A9E9}" presName="theInnerList" presStyleCnt="0"/>
      <dgm:spPr/>
    </dgm:pt>
    <dgm:pt modelId="{521B5AA2-743E-4F21-9778-FAB6817FEAF7}" type="pres">
      <dgm:prSet presAssocID="{704EE0C3-5B39-4AE1-BC12-2882AD94A9E9}" presName="aSpace" presStyleCnt="0"/>
      <dgm:spPr/>
    </dgm:pt>
    <dgm:pt modelId="{28404750-CCB0-40FA-9BD1-113D38D335AD}" type="pres">
      <dgm:prSet presAssocID="{424F866C-D0CD-4569-9616-CEDD6E1BE81F}" presName="compNode" presStyleCnt="0"/>
      <dgm:spPr/>
    </dgm:pt>
    <dgm:pt modelId="{A2B8F4EC-0944-4636-AC40-36C43C24DD8D}" type="pres">
      <dgm:prSet presAssocID="{424F866C-D0CD-4569-9616-CEDD6E1BE81F}" presName="aNode" presStyleLbl="bgShp" presStyleIdx="5" presStyleCnt="8" custLinFactNeighborX="-563" custLinFactNeighborY="12215"/>
      <dgm:spPr>
        <a:prstGeom prst="roundRect">
          <a:avLst>
            <a:gd name="adj" fmla="val 10000"/>
          </a:avLst>
        </a:prstGeom>
      </dgm:spPr>
    </dgm:pt>
    <dgm:pt modelId="{2191908B-F396-4739-A377-9E6B1A865FF9}" type="pres">
      <dgm:prSet presAssocID="{424F866C-D0CD-4569-9616-CEDD6E1BE81F}" presName="textNode" presStyleLbl="bgShp" presStyleIdx="5" presStyleCnt="8"/>
      <dgm:spPr/>
    </dgm:pt>
    <dgm:pt modelId="{22757CC7-AC6C-4EE5-9144-CF15A2C3F087}" type="pres">
      <dgm:prSet presAssocID="{424F866C-D0CD-4569-9616-CEDD6E1BE81F}" presName="compChildNode" presStyleCnt="0"/>
      <dgm:spPr/>
    </dgm:pt>
    <dgm:pt modelId="{0882E8E6-4AF3-417F-882C-88B7F782C58F}" type="pres">
      <dgm:prSet presAssocID="{424F866C-D0CD-4569-9616-CEDD6E1BE81F}" presName="theInnerList" presStyleCnt="0"/>
      <dgm:spPr/>
    </dgm:pt>
    <dgm:pt modelId="{0A06FA53-1285-4081-964B-1609822E687E}" type="pres">
      <dgm:prSet presAssocID="{424F866C-D0CD-4569-9616-CEDD6E1BE81F}" presName="aSpace" presStyleCnt="0"/>
      <dgm:spPr/>
    </dgm:pt>
    <dgm:pt modelId="{2645D88E-11CA-4CF7-A160-C52309FECA34}" type="pres">
      <dgm:prSet presAssocID="{4C74AFBA-434B-427B-B2D1-D607E3B1C7AC}" presName="compNode" presStyleCnt="0"/>
      <dgm:spPr/>
    </dgm:pt>
    <dgm:pt modelId="{41C52DAD-40B7-4174-A65D-C557F881C26B}" type="pres">
      <dgm:prSet presAssocID="{4C74AFBA-434B-427B-B2D1-D607E3B1C7AC}" presName="aNode" presStyleLbl="bgShp" presStyleIdx="6" presStyleCnt="8"/>
      <dgm:spPr>
        <a:prstGeom prst="roundRect">
          <a:avLst>
            <a:gd name="adj" fmla="val 10000"/>
          </a:avLst>
        </a:prstGeom>
      </dgm:spPr>
    </dgm:pt>
    <dgm:pt modelId="{ABE3E392-5FAE-4FE8-8E5D-B49A64AB7F2C}" type="pres">
      <dgm:prSet presAssocID="{4C74AFBA-434B-427B-B2D1-D607E3B1C7AC}" presName="textNode" presStyleLbl="bgShp" presStyleIdx="6" presStyleCnt="8"/>
      <dgm:spPr/>
    </dgm:pt>
    <dgm:pt modelId="{1B0D4BD5-C207-4D40-91EA-FA7702FE06C2}" type="pres">
      <dgm:prSet presAssocID="{4C74AFBA-434B-427B-B2D1-D607E3B1C7AC}" presName="compChildNode" presStyleCnt="0"/>
      <dgm:spPr/>
    </dgm:pt>
    <dgm:pt modelId="{D745267A-25C1-4B86-A7B4-6B903B88C56D}" type="pres">
      <dgm:prSet presAssocID="{4C74AFBA-434B-427B-B2D1-D607E3B1C7AC}" presName="theInnerList" presStyleCnt="0"/>
      <dgm:spPr/>
    </dgm:pt>
    <dgm:pt modelId="{B4F6737B-F627-4EE3-A9D6-82BA9850E06A}" type="pres">
      <dgm:prSet presAssocID="{4C74AFBA-434B-427B-B2D1-D607E3B1C7AC}" presName="aSpace" presStyleCnt="0"/>
      <dgm:spPr/>
    </dgm:pt>
    <dgm:pt modelId="{70C10725-C2F3-4EFE-A137-72D4E5C60071}" type="pres">
      <dgm:prSet presAssocID="{2CFFDC0E-4F6F-43F6-BDAB-97605B85CE24}" presName="compNode" presStyleCnt="0"/>
      <dgm:spPr/>
    </dgm:pt>
    <dgm:pt modelId="{A4763FFC-DE3B-452C-AE85-F6170DCF9660}" type="pres">
      <dgm:prSet presAssocID="{2CFFDC0E-4F6F-43F6-BDAB-97605B85CE24}" presName="aNode" presStyleLbl="bgShp" presStyleIdx="7" presStyleCnt="8"/>
      <dgm:spPr>
        <a:prstGeom prst="roundRect">
          <a:avLst>
            <a:gd name="adj" fmla="val 10000"/>
          </a:avLst>
        </a:prstGeom>
      </dgm:spPr>
    </dgm:pt>
    <dgm:pt modelId="{D0EF9D78-5E95-453C-96D5-D29102D90C39}" type="pres">
      <dgm:prSet presAssocID="{2CFFDC0E-4F6F-43F6-BDAB-97605B85CE24}" presName="textNode" presStyleLbl="bgShp" presStyleIdx="7" presStyleCnt="8"/>
      <dgm:spPr/>
    </dgm:pt>
    <dgm:pt modelId="{62905355-9931-4992-8942-2C10B80A3A76}" type="pres">
      <dgm:prSet presAssocID="{2CFFDC0E-4F6F-43F6-BDAB-97605B85CE24}" presName="compChildNode" presStyleCnt="0"/>
      <dgm:spPr/>
    </dgm:pt>
    <dgm:pt modelId="{B95F8CC1-FD28-41F2-B82A-A439E427CBD2}" type="pres">
      <dgm:prSet presAssocID="{2CFFDC0E-4F6F-43F6-BDAB-97605B85CE24}" presName="theInnerList" presStyleCnt="0"/>
      <dgm:spPr/>
    </dgm:pt>
  </dgm:ptLst>
  <dgm:cxnLst>
    <dgm:cxn modelId="{43E66714-FF77-473E-A4D0-4E296FEE3DD5}" type="presOf" srcId="{5482E4FD-DB31-4F68-88A3-03758FAF06C4}" destId="{2EBAE876-8438-4330-ADE2-53A39E26B345}" srcOrd="0" destOrd="0" presId="urn:microsoft.com/office/officeart/2005/8/layout/lProcess2"/>
    <dgm:cxn modelId="{E2738E18-DBED-4C86-B308-4AC4A230E4B7}" srcId="{4FFC9904-899F-4486-A9ED-69001CC4AF14}" destId="{5482E4FD-DB31-4F68-88A3-03758FAF06C4}" srcOrd="2" destOrd="0" parTransId="{9D93BAA3-0F67-4796-B3FD-F0F68C74C3D3}" sibTransId="{B10AEBC7-6407-4E19-A5C9-8A1C3A2EF31D}"/>
    <dgm:cxn modelId="{2D1B1E25-67DC-45D1-9DCB-9C3CC71F2B5B}" type="presOf" srcId="{704EE0C3-5B39-4AE1-BC12-2882AD94A9E9}" destId="{8279FC54-0E11-4FD3-8089-1C760B4687FC}" srcOrd="1" destOrd="0" presId="urn:microsoft.com/office/officeart/2005/8/layout/lProcess2"/>
    <dgm:cxn modelId="{57380231-2876-4930-9965-08152765C02E}" srcId="{4FFC9904-899F-4486-A9ED-69001CC4AF14}" destId="{704EE0C3-5B39-4AE1-BC12-2882AD94A9E9}" srcOrd="4" destOrd="0" parTransId="{22456F7E-F4B5-48EB-BB80-07DC03ABB370}" sibTransId="{AC681ABB-5794-4872-9B77-03CF3C261F18}"/>
    <dgm:cxn modelId="{10110F5F-0CC3-4A1A-BFA4-62254279F642}" type="presOf" srcId="{4C74AFBA-434B-427B-B2D1-D607E3B1C7AC}" destId="{41C52DAD-40B7-4174-A65D-C557F881C26B}" srcOrd="0" destOrd="0" presId="urn:microsoft.com/office/officeart/2005/8/layout/lProcess2"/>
    <dgm:cxn modelId="{F53F3D64-B77C-4B67-AEB3-98FF602A0FA6}" srcId="{4FFC9904-899F-4486-A9ED-69001CC4AF14}" destId="{424F866C-D0CD-4569-9616-CEDD6E1BE81F}" srcOrd="5" destOrd="0" parTransId="{E5A3243A-6625-4C2E-B1AA-B8310905931E}" sibTransId="{896A413A-F219-49BF-AD49-0F1FE0405A77}"/>
    <dgm:cxn modelId="{8964BF49-B8D4-4A8B-AEBF-E026D9740AE8}" type="presOf" srcId="{424F866C-D0CD-4569-9616-CEDD6E1BE81F}" destId="{A2B8F4EC-0944-4636-AC40-36C43C24DD8D}" srcOrd="0" destOrd="0" presId="urn:microsoft.com/office/officeart/2005/8/layout/lProcess2"/>
    <dgm:cxn modelId="{2314484C-BA38-47A7-8321-DF7B3978CFE6}" srcId="{4FFC9904-899F-4486-A9ED-69001CC4AF14}" destId="{2CFC047C-2972-4510-BC67-509139AA24D3}" srcOrd="3" destOrd="0" parTransId="{476B7B6F-644B-4286-B717-B2F291839548}" sibTransId="{328F8FA0-5433-4E2F-B211-F89ED5828C59}"/>
    <dgm:cxn modelId="{5FCB514F-E2EB-4A51-B1BF-9BA6F366270F}" type="presOf" srcId="{2CFC047C-2972-4510-BC67-509139AA24D3}" destId="{8F843687-5B86-4CF2-AAA9-F438BD3FDAF9}" srcOrd="0" destOrd="0" presId="urn:microsoft.com/office/officeart/2005/8/layout/lProcess2"/>
    <dgm:cxn modelId="{81EB7374-FD75-4173-925A-C598877791E3}" srcId="{4FFC9904-899F-4486-A9ED-69001CC4AF14}" destId="{C4B18E7B-DCAA-4949-A07A-E3A9415E3D6C}" srcOrd="0" destOrd="0" parTransId="{7E870707-EB36-43F9-90D6-DA2F64A45141}" sibTransId="{96061836-6D31-4F7D-A3E7-E80389B9A7D8}"/>
    <dgm:cxn modelId="{90EA3C59-7696-4A21-A259-31EDE8412AC5}" srcId="{4FFC9904-899F-4486-A9ED-69001CC4AF14}" destId="{AD309E18-39D5-4D1D-9DA8-D47BFE991A10}" srcOrd="1" destOrd="0" parTransId="{BC9CA08E-F997-4B34-9D25-4FE8AB11932B}" sibTransId="{345F415A-911D-412D-B318-EFF6BFCD2C7E}"/>
    <dgm:cxn modelId="{CC1BB479-D159-4E12-B5D2-AEC1B3071E85}" srcId="{4FFC9904-899F-4486-A9ED-69001CC4AF14}" destId="{4C74AFBA-434B-427B-B2D1-D607E3B1C7AC}" srcOrd="6" destOrd="0" parTransId="{B9FDEBB6-0CD0-4D17-8430-C98CE1726169}" sibTransId="{6E9C7382-07C3-4CC3-B63B-13428392E7B5}"/>
    <dgm:cxn modelId="{394EE959-DE65-4CD6-A032-838F42920CB8}" type="presOf" srcId="{2CFC047C-2972-4510-BC67-509139AA24D3}" destId="{EE19D7C6-977A-4B72-807D-040173BB8900}" srcOrd="1" destOrd="0" presId="urn:microsoft.com/office/officeart/2005/8/layout/lProcess2"/>
    <dgm:cxn modelId="{D249FC7C-3AFD-43C1-A18B-F2542F83F48D}" type="presOf" srcId="{AD309E18-39D5-4D1D-9DA8-D47BFE991A10}" destId="{3E496AD1-A1EF-4BC0-92F9-406C60D7AECA}" srcOrd="0" destOrd="0" presId="urn:microsoft.com/office/officeart/2005/8/layout/lProcess2"/>
    <dgm:cxn modelId="{B75AE68D-734E-480D-8F0C-0665578DF088}" type="presOf" srcId="{C4B18E7B-DCAA-4949-A07A-E3A9415E3D6C}" destId="{85BF7D84-32C8-4A2C-AFA6-E9F7F6302732}" srcOrd="1" destOrd="0" presId="urn:microsoft.com/office/officeart/2005/8/layout/lProcess2"/>
    <dgm:cxn modelId="{BE13E89C-56F2-4283-ACCB-C9C9F9FFEF70}" type="presOf" srcId="{704EE0C3-5B39-4AE1-BC12-2882AD94A9E9}" destId="{C5778D27-4617-41C5-92EC-BF5934515855}" srcOrd="0" destOrd="0" presId="urn:microsoft.com/office/officeart/2005/8/layout/lProcess2"/>
    <dgm:cxn modelId="{885ABAB4-9B6B-4A69-82F6-C30EA29910FD}" type="presOf" srcId="{C4B18E7B-DCAA-4949-A07A-E3A9415E3D6C}" destId="{629E8D75-EF65-4F32-9C52-1C5E816F712E}" srcOrd="0" destOrd="0" presId="urn:microsoft.com/office/officeart/2005/8/layout/lProcess2"/>
    <dgm:cxn modelId="{E9481ABA-755F-4B5D-9FBB-E0B228079304}" type="presOf" srcId="{2CFFDC0E-4F6F-43F6-BDAB-97605B85CE24}" destId="{D0EF9D78-5E95-453C-96D5-D29102D90C39}" srcOrd="1" destOrd="0" presId="urn:microsoft.com/office/officeart/2005/8/layout/lProcess2"/>
    <dgm:cxn modelId="{4FFF6FC2-6EE3-444C-861A-A47E9CAFE7B7}" type="presOf" srcId="{424F866C-D0CD-4569-9616-CEDD6E1BE81F}" destId="{2191908B-F396-4739-A377-9E6B1A865FF9}" srcOrd="1" destOrd="0" presId="urn:microsoft.com/office/officeart/2005/8/layout/lProcess2"/>
    <dgm:cxn modelId="{328630CF-C62C-43F2-B908-FF53292D1A4F}" type="presOf" srcId="{AD309E18-39D5-4D1D-9DA8-D47BFE991A10}" destId="{C337E964-EF39-4BC9-8B39-088F54E163CD}" srcOrd="1" destOrd="0" presId="urn:microsoft.com/office/officeart/2005/8/layout/lProcess2"/>
    <dgm:cxn modelId="{90EC02D0-7268-458A-889D-641E25F971FA}" srcId="{4FFC9904-899F-4486-A9ED-69001CC4AF14}" destId="{2CFFDC0E-4F6F-43F6-BDAB-97605B85CE24}" srcOrd="7" destOrd="0" parTransId="{BA1851A7-9307-4DEA-9D01-370EDEABD522}" sibTransId="{81D43F4B-6806-4799-9B27-26E0AF891EFE}"/>
    <dgm:cxn modelId="{55C823DB-72AF-484A-A1AE-10DB7405BFDC}" type="presOf" srcId="{4FFC9904-899F-4486-A9ED-69001CC4AF14}" destId="{CE84C2D3-FF42-460F-90BC-EEF9965068A1}" srcOrd="0" destOrd="0" presId="urn:microsoft.com/office/officeart/2005/8/layout/lProcess2"/>
    <dgm:cxn modelId="{1FD257DD-58FA-4EB3-9428-83FEC2DA2440}" type="presOf" srcId="{4C74AFBA-434B-427B-B2D1-D607E3B1C7AC}" destId="{ABE3E392-5FAE-4FE8-8E5D-B49A64AB7F2C}" srcOrd="1" destOrd="0" presId="urn:microsoft.com/office/officeart/2005/8/layout/lProcess2"/>
    <dgm:cxn modelId="{02E2E1EF-1914-414E-ABAC-8C6210878426}" type="presOf" srcId="{2CFFDC0E-4F6F-43F6-BDAB-97605B85CE24}" destId="{A4763FFC-DE3B-452C-AE85-F6170DCF9660}" srcOrd="0" destOrd="0" presId="urn:microsoft.com/office/officeart/2005/8/layout/lProcess2"/>
    <dgm:cxn modelId="{057917F7-21D4-47F7-B9A0-DA3D2E23270A}" type="presOf" srcId="{5482E4FD-DB31-4F68-88A3-03758FAF06C4}" destId="{547E0783-8085-4A22-88D7-E17B55E9818A}" srcOrd="1" destOrd="0" presId="urn:microsoft.com/office/officeart/2005/8/layout/lProcess2"/>
    <dgm:cxn modelId="{F3A3D9AC-8F63-4292-B4B7-07D5A3A356EB}" type="presParOf" srcId="{CE84C2D3-FF42-460F-90BC-EEF9965068A1}" destId="{EA6863F1-3789-4457-B3B8-43F3BD7E4FEC}" srcOrd="0" destOrd="0" presId="urn:microsoft.com/office/officeart/2005/8/layout/lProcess2"/>
    <dgm:cxn modelId="{8BB4E098-9AB2-49CA-9A53-0D8B4DFC17A1}" type="presParOf" srcId="{EA6863F1-3789-4457-B3B8-43F3BD7E4FEC}" destId="{629E8D75-EF65-4F32-9C52-1C5E816F712E}" srcOrd="0" destOrd="0" presId="urn:microsoft.com/office/officeart/2005/8/layout/lProcess2"/>
    <dgm:cxn modelId="{35FABB60-BA3B-4FA1-A1BE-FF0D8A2677D8}" type="presParOf" srcId="{EA6863F1-3789-4457-B3B8-43F3BD7E4FEC}" destId="{85BF7D84-32C8-4A2C-AFA6-E9F7F6302732}" srcOrd="1" destOrd="0" presId="urn:microsoft.com/office/officeart/2005/8/layout/lProcess2"/>
    <dgm:cxn modelId="{EF83FCDC-7C48-4A80-A056-2CBA317C460D}" type="presParOf" srcId="{EA6863F1-3789-4457-B3B8-43F3BD7E4FEC}" destId="{BAA985FA-F899-4404-8887-9A7F4DF5F629}" srcOrd="2" destOrd="0" presId="urn:microsoft.com/office/officeart/2005/8/layout/lProcess2"/>
    <dgm:cxn modelId="{195FC260-1502-492E-840B-AAABF250DAEE}" type="presParOf" srcId="{BAA985FA-F899-4404-8887-9A7F4DF5F629}" destId="{78F1A10D-119D-4896-99C8-8E7CE96D925C}" srcOrd="0" destOrd="0" presId="urn:microsoft.com/office/officeart/2005/8/layout/lProcess2"/>
    <dgm:cxn modelId="{BD92C2C6-E46B-43A4-877D-249BFE04466D}" type="presParOf" srcId="{CE84C2D3-FF42-460F-90BC-EEF9965068A1}" destId="{08343861-6296-4BBE-A248-47DCDB03855E}" srcOrd="1" destOrd="0" presId="urn:microsoft.com/office/officeart/2005/8/layout/lProcess2"/>
    <dgm:cxn modelId="{89ED1508-9B3A-4827-A706-27F88884B2D7}" type="presParOf" srcId="{CE84C2D3-FF42-460F-90BC-EEF9965068A1}" destId="{5868B1CB-91AA-4D2D-BA42-C89A7E64A506}" srcOrd="2" destOrd="0" presId="urn:microsoft.com/office/officeart/2005/8/layout/lProcess2"/>
    <dgm:cxn modelId="{19B16375-E051-41EA-989C-7AD828374308}" type="presParOf" srcId="{5868B1CB-91AA-4D2D-BA42-C89A7E64A506}" destId="{3E496AD1-A1EF-4BC0-92F9-406C60D7AECA}" srcOrd="0" destOrd="0" presId="urn:microsoft.com/office/officeart/2005/8/layout/lProcess2"/>
    <dgm:cxn modelId="{157E3CB1-6837-40A2-A721-6E56F8B84725}" type="presParOf" srcId="{5868B1CB-91AA-4D2D-BA42-C89A7E64A506}" destId="{C337E964-EF39-4BC9-8B39-088F54E163CD}" srcOrd="1" destOrd="0" presId="urn:microsoft.com/office/officeart/2005/8/layout/lProcess2"/>
    <dgm:cxn modelId="{AB3F05E8-027F-4D0F-B60F-F485C02BF343}" type="presParOf" srcId="{5868B1CB-91AA-4D2D-BA42-C89A7E64A506}" destId="{BCACD9EB-E1D6-4E7C-B193-368214E29B72}" srcOrd="2" destOrd="0" presId="urn:microsoft.com/office/officeart/2005/8/layout/lProcess2"/>
    <dgm:cxn modelId="{6B0D3F76-5E66-47BA-AA4E-AA06CD78EFE2}" type="presParOf" srcId="{BCACD9EB-E1D6-4E7C-B193-368214E29B72}" destId="{99F10165-545C-4C53-BD5B-C2D7EEDC185C}" srcOrd="0" destOrd="0" presId="urn:microsoft.com/office/officeart/2005/8/layout/lProcess2"/>
    <dgm:cxn modelId="{F16E89BA-F4C4-4FAE-B168-3EEB6E5A5BFA}" type="presParOf" srcId="{CE84C2D3-FF42-460F-90BC-EEF9965068A1}" destId="{6A053658-CAE3-4CE3-A89E-F89E6F1EEF38}" srcOrd="3" destOrd="0" presId="urn:microsoft.com/office/officeart/2005/8/layout/lProcess2"/>
    <dgm:cxn modelId="{4D2FFB50-E91D-4090-A7E5-B90485BC46FF}" type="presParOf" srcId="{CE84C2D3-FF42-460F-90BC-EEF9965068A1}" destId="{E9BE05CC-FF1C-4F3D-836B-1A2D6EABEAEF}" srcOrd="4" destOrd="0" presId="urn:microsoft.com/office/officeart/2005/8/layout/lProcess2"/>
    <dgm:cxn modelId="{1C7672B3-1D90-4C2D-9B51-A91EAAF6756C}" type="presParOf" srcId="{E9BE05CC-FF1C-4F3D-836B-1A2D6EABEAEF}" destId="{2EBAE876-8438-4330-ADE2-53A39E26B345}" srcOrd="0" destOrd="0" presId="urn:microsoft.com/office/officeart/2005/8/layout/lProcess2"/>
    <dgm:cxn modelId="{73CC3B31-D0B5-47E0-83F5-67CCD41D06E0}" type="presParOf" srcId="{E9BE05CC-FF1C-4F3D-836B-1A2D6EABEAEF}" destId="{547E0783-8085-4A22-88D7-E17B55E9818A}" srcOrd="1" destOrd="0" presId="urn:microsoft.com/office/officeart/2005/8/layout/lProcess2"/>
    <dgm:cxn modelId="{3F5DF278-3823-421F-8ED4-B565D41AAF7A}" type="presParOf" srcId="{E9BE05CC-FF1C-4F3D-836B-1A2D6EABEAEF}" destId="{00E3550E-7738-4EDE-A1C4-46AF86F0F8D6}" srcOrd="2" destOrd="0" presId="urn:microsoft.com/office/officeart/2005/8/layout/lProcess2"/>
    <dgm:cxn modelId="{D4AD3B7A-BDDC-4B28-8534-D7AD8169DD98}" type="presParOf" srcId="{00E3550E-7738-4EDE-A1C4-46AF86F0F8D6}" destId="{4DB472AA-AF7D-4ECF-8D5D-B9A44869045D}" srcOrd="0" destOrd="0" presId="urn:microsoft.com/office/officeart/2005/8/layout/lProcess2"/>
    <dgm:cxn modelId="{414781BF-16DF-42F2-A2C1-5992423AFE2D}" type="presParOf" srcId="{CE84C2D3-FF42-460F-90BC-EEF9965068A1}" destId="{EAE97303-6F7A-4811-A8AE-A081AC920819}" srcOrd="5" destOrd="0" presId="urn:microsoft.com/office/officeart/2005/8/layout/lProcess2"/>
    <dgm:cxn modelId="{5C29F81A-71C7-4915-9A8E-835EA31E4C4E}" type="presParOf" srcId="{CE84C2D3-FF42-460F-90BC-EEF9965068A1}" destId="{91EDD305-3741-46E7-8262-F0D041421A60}" srcOrd="6" destOrd="0" presId="urn:microsoft.com/office/officeart/2005/8/layout/lProcess2"/>
    <dgm:cxn modelId="{BC7C49D3-8165-421D-ADA4-B965E054E759}" type="presParOf" srcId="{91EDD305-3741-46E7-8262-F0D041421A60}" destId="{8F843687-5B86-4CF2-AAA9-F438BD3FDAF9}" srcOrd="0" destOrd="0" presId="urn:microsoft.com/office/officeart/2005/8/layout/lProcess2"/>
    <dgm:cxn modelId="{6FDC702D-4557-4DE8-B88D-545D8A6D8220}" type="presParOf" srcId="{91EDD305-3741-46E7-8262-F0D041421A60}" destId="{EE19D7C6-977A-4B72-807D-040173BB8900}" srcOrd="1" destOrd="0" presId="urn:microsoft.com/office/officeart/2005/8/layout/lProcess2"/>
    <dgm:cxn modelId="{71999D43-5273-44E1-BEB2-7C3DEC632942}" type="presParOf" srcId="{91EDD305-3741-46E7-8262-F0D041421A60}" destId="{F7C98626-5CA5-42FA-A2DE-38AC8734233A}" srcOrd="2" destOrd="0" presId="urn:microsoft.com/office/officeart/2005/8/layout/lProcess2"/>
    <dgm:cxn modelId="{4E2D0A93-44EF-47D6-A385-E9F0C903E922}" type="presParOf" srcId="{F7C98626-5CA5-42FA-A2DE-38AC8734233A}" destId="{23E558A9-5FF6-447C-BD86-9EF009DC4CFC}" srcOrd="0" destOrd="0" presId="urn:microsoft.com/office/officeart/2005/8/layout/lProcess2"/>
    <dgm:cxn modelId="{0D62F310-A361-4A0C-920A-2359A5377104}" type="presParOf" srcId="{CE84C2D3-FF42-460F-90BC-EEF9965068A1}" destId="{6BED7B69-52E2-44FE-A9C4-3FFEAF132A0A}" srcOrd="7" destOrd="0" presId="urn:microsoft.com/office/officeart/2005/8/layout/lProcess2"/>
    <dgm:cxn modelId="{948CBCA7-E3F4-40CF-8DB0-95251CC4F0A1}" type="presParOf" srcId="{CE84C2D3-FF42-460F-90BC-EEF9965068A1}" destId="{165AE1B4-3C35-4275-A625-34271FA99806}" srcOrd="8" destOrd="0" presId="urn:microsoft.com/office/officeart/2005/8/layout/lProcess2"/>
    <dgm:cxn modelId="{119F57AC-DF88-4A2B-B464-8100D9138AAC}" type="presParOf" srcId="{165AE1B4-3C35-4275-A625-34271FA99806}" destId="{C5778D27-4617-41C5-92EC-BF5934515855}" srcOrd="0" destOrd="0" presId="urn:microsoft.com/office/officeart/2005/8/layout/lProcess2"/>
    <dgm:cxn modelId="{89E86AA9-26FD-405B-B92E-5DFBF80BB6CF}" type="presParOf" srcId="{165AE1B4-3C35-4275-A625-34271FA99806}" destId="{8279FC54-0E11-4FD3-8089-1C760B4687FC}" srcOrd="1" destOrd="0" presId="urn:microsoft.com/office/officeart/2005/8/layout/lProcess2"/>
    <dgm:cxn modelId="{2C525C3A-6DD1-46F8-8E40-0170B0BC5EB8}" type="presParOf" srcId="{165AE1B4-3C35-4275-A625-34271FA99806}" destId="{0929F963-8D1D-4486-9DC2-B6F0D8DBED8F}" srcOrd="2" destOrd="0" presId="urn:microsoft.com/office/officeart/2005/8/layout/lProcess2"/>
    <dgm:cxn modelId="{30A8AE59-CA2F-4348-8621-DDD22BC33BFF}" type="presParOf" srcId="{0929F963-8D1D-4486-9DC2-B6F0D8DBED8F}" destId="{B02AF421-62B9-4BFC-A3AD-F4A4B1B68F99}" srcOrd="0" destOrd="0" presId="urn:microsoft.com/office/officeart/2005/8/layout/lProcess2"/>
    <dgm:cxn modelId="{7B250A0F-50FD-44ED-80EF-6585E93A08A0}" type="presParOf" srcId="{CE84C2D3-FF42-460F-90BC-EEF9965068A1}" destId="{521B5AA2-743E-4F21-9778-FAB6817FEAF7}" srcOrd="9" destOrd="0" presId="urn:microsoft.com/office/officeart/2005/8/layout/lProcess2"/>
    <dgm:cxn modelId="{AE9A00CF-110D-41CA-8801-F706D6D322A2}" type="presParOf" srcId="{CE84C2D3-FF42-460F-90BC-EEF9965068A1}" destId="{28404750-CCB0-40FA-9BD1-113D38D335AD}" srcOrd="10" destOrd="0" presId="urn:microsoft.com/office/officeart/2005/8/layout/lProcess2"/>
    <dgm:cxn modelId="{FEF44783-F338-4CC6-81A4-BE6C198AF396}" type="presParOf" srcId="{28404750-CCB0-40FA-9BD1-113D38D335AD}" destId="{A2B8F4EC-0944-4636-AC40-36C43C24DD8D}" srcOrd="0" destOrd="0" presId="urn:microsoft.com/office/officeart/2005/8/layout/lProcess2"/>
    <dgm:cxn modelId="{93E9B37C-68D0-43EC-A6E6-E2F7ADF241BE}" type="presParOf" srcId="{28404750-CCB0-40FA-9BD1-113D38D335AD}" destId="{2191908B-F396-4739-A377-9E6B1A865FF9}" srcOrd="1" destOrd="0" presId="urn:microsoft.com/office/officeart/2005/8/layout/lProcess2"/>
    <dgm:cxn modelId="{4F4B214E-FC12-4763-851C-80FA9775AB31}" type="presParOf" srcId="{28404750-CCB0-40FA-9BD1-113D38D335AD}" destId="{22757CC7-AC6C-4EE5-9144-CF15A2C3F087}" srcOrd="2" destOrd="0" presId="urn:microsoft.com/office/officeart/2005/8/layout/lProcess2"/>
    <dgm:cxn modelId="{49D91A98-82FC-4E13-815F-85FAE678CBC9}" type="presParOf" srcId="{22757CC7-AC6C-4EE5-9144-CF15A2C3F087}" destId="{0882E8E6-4AF3-417F-882C-88B7F782C58F}" srcOrd="0" destOrd="0" presId="urn:microsoft.com/office/officeart/2005/8/layout/lProcess2"/>
    <dgm:cxn modelId="{61F4E2D1-85CD-4324-8023-16FAECE4BE26}" type="presParOf" srcId="{CE84C2D3-FF42-460F-90BC-EEF9965068A1}" destId="{0A06FA53-1285-4081-964B-1609822E687E}" srcOrd="11" destOrd="0" presId="urn:microsoft.com/office/officeart/2005/8/layout/lProcess2"/>
    <dgm:cxn modelId="{C38C072B-88B9-495D-9602-A630BA91441E}" type="presParOf" srcId="{CE84C2D3-FF42-460F-90BC-EEF9965068A1}" destId="{2645D88E-11CA-4CF7-A160-C52309FECA34}" srcOrd="12" destOrd="0" presId="urn:microsoft.com/office/officeart/2005/8/layout/lProcess2"/>
    <dgm:cxn modelId="{A6A8A152-C7A5-4041-8D39-BD06099E1B6D}" type="presParOf" srcId="{2645D88E-11CA-4CF7-A160-C52309FECA34}" destId="{41C52DAD-40B7-4174-A65D-C557F881C26B}" srcOrd="0" destOrd="0" presId="urn:microsoft.com/office/officeart/2005/8/layout/lProcess2"/>
    <dgm:cxn modelId="{A2F3227E-B53F-43CB-97FA-AE597EAB6C2E}" type="presParOf" srcId="{2645D88E-11CA-4CF7-A160-C52309FECA34}" destId="{ABE3E392-5FAE-4FE8-8E5D-B49A64AB7F2C}" srcOrd="1" destOrd="0" presId="urn:microsoft.com/office/officeart/2005/8/layout/lProcess2"/>
    <dgm:cxn modelId="{7D465080-C4F2-4AF8-A7DE-80595AC50028}" type="presParOf" srcId="{2645D88E-11CA-4CF7-A160-C52309FECA34}" destId="{1B0D4BD5-C207-4D40-91EA-FA7702FE06C2}" srcOrd="2" destOrd="0" presId="urn:microsoft.com/office/officeart/2005/8/layout/lProcess2"/>
    <dgm:cxn modelId="{D15A63E3-FEC9-4D2E-BE94-561A7163E475}" type="presParOf" srcId="{1B0D4BD5-C207-4D40-91EA-FA7702FE06C2}" destId="{D745267A-25C1-4B86-A7B4-6B903B88C56D}" srcOrd="0" destOrd="0" presId="urn:microsoft.com/office/officeart/2005/8/layout/lProcess2"/>
    <dgm:cxn modelId="{4ADD49C8-E2CA-4978-828F-E693EFF1B71F}" type="presParOf" srcId="{CE84C2D3-FF42-460F-90BC-EEF9965068A1}" destId="{B4F6737B-F627-4EE3-A9D6-82BA9850E06A}" srcOrd="13" destOrd="0" presId="urn:microsoft.com/office/officeart/2005/8/layout/lProcess2"/>
    <dgm:cxn modelId="{D97394A6-C3ED-4500-92EE-2C6F9CF34DDC}" type="presParOf" srcId="{CE84C2D3-FF42-460F-90BC-EEF9965068A1}" destId="{70C10725-C2F3-4EFE-A137-72D4E5C60071}" srcOrd="14" destOrd="0" presId="urn:microsoft.com/office/officeart/2005/8/layout/lProcess2"/>
    <dgm:cxn modelId="{81E46127-4650-42D5-94ED-50C7B7EB0C3B}" type="presParOf" srcId="{70C10725-C2F3-4EFE-A137-72D4E5C60071}" destId="{A4763FFC-DE3B-452C-AE85-F6170DCF9660}" srcOrd="0" destOrd="0" presId="urn:microsoft.com/office/officeart/2005/8/layout/lProcess2"/>
    <dgm:cxn modelId="{D9A0E167-7ABF-4B42-901D-8101E357E77C}" type="presParOf" srcId="{70C10725-C2F3-4EFE-A137-72D4E5C60071}" destId="{D0EF9D78-5E95-453C-96D5-D29102D90C39}" srcOrd="1" destOrd="0" presId="urn:microsoft.com/office/officeart/2005/8/layout/lProcess2"/>
    <dgm:cxn modelId="{DC9AC764-4DAD-4B74-AA3A-EF4347A6052C}" type="presParOf" srcId="{70C10725-C2F3-4EFE-A137-72D4E5C60071}" destId="{62905355-9931-4992-8942-2C10B80A3A76}" srcOrd="2" destOrd="0" presId="urn:microsoft.com/office/officeart/2005/8/layout/lProcess2"/>
    <dgm:cxn modelId="{CDA66F7D-39DB-4E7E-A498-8E38A7E69276}" type="presParOf" srcId="{62905355-9931-4992-8942-2C10B80A3A76}" destId="{B95F8CC1-FD28-41F2-B82A-A439E427CBD2}" srcOrd="0"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340067" y="-2163843"/>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Grading evidence and recommendations</a:t>
          </a:r>
        </a:p>
      </dsp:txBody>
      <dsp:txXfrm rot="-5400000">
        <a:off x="3062668" y="156999"/>
        <a:ext cx="5401300" cy="803058"/>
      </dsp:txXfrm>
    </dsp:sp>
    <dsp:sp modelId="{558480F4-FAA4-434B-AD99-028C17C687B3}">
      <dsp:nvSpPr>
        <dsp:cNvPr id="0" name=""/>
        <dsp:cNvSpPr/>
      </dsp:nvSpPr>
      <dsp:spPr>
        <a:xfrm>
          <a:off x="0" y="2312"/>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Methods</a:t>
          </a:r>
        </a:p>
      </dsp:txBody>
      <dsp:txXfrm>
        <a:off x="54304" y="56616"/>
        <a:ext cx="2954060" cy="1003822"/>
      </dsp:txXfrm>
    </dsp:sp>
    <dsp:sp modelId="{32A41B45-68F6-4AC1-9583-5420FD4CFB41}">
      <dsp:nvSpPr>
        <dsp:cNvPr id="0" name=""/>
        <dsp:cNvSpPr/>
      </dsp:nvSpPr>
      <dsp:spPr>
        <a:xfrm rot="5400000">
          <a:off x="5340067" y="-995791"/>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Epidemiology of HCV</a:t>
          </a:r>
        </a:p>
        <a:p>
          <a:pPr marL="171450" lvl="1" indent="-171450" algn="l" defTabSz="800100">
            <a:lnSpc>
              <a:spcPct val="90000"/>
            </a:lnSpc>
            <a:spcBef>
              <a:spcPct val="0"/>
            </a:spcBef>
            <a:spcAft>
              <a:spcPct val="15000"/>
            </a:spcAft>
            <a:buChar char="•"/>
          </a:pPr>
          <a:r>
            <a:rPr lang="en-GB" sz="1800" kern="1200" dirty="0"/>
            <a:t>Natural history/disease burden</a:t>
          </a:r>
        </a:p>
        <a:p>
          <a:pPr marL="171450" lvl="1" indent="-171450" algn="l" defTabSz="800100">
            <a:lnSpc>
              <a:spcPct val="90000"/>
            </a:lnSpc>
            <a:spcBef>
              <a:spcPct val="0"/>
            </a:spcBef>
            <a:spcAft>
              <a:spcPct val="15000"/>
            </a:spcAft>
            <a:buChar char="•"/>
          </a:pPr>
          <a:r>
            <a:rPr lang="en-GB" sz="1800" kern="1200" dirty="0"/>
            <a:t>Primary goal and impact of HCV therapy</a:t>
          </a:r>
        </a:p>
      </dsp:txBody>
      <dsp:txXfrm rot="-5400000">
        <a:off x="3062668" y="1325051"/>
        <a:ext cx="5401300" cy="803058"/>
      </dsp:txXfrm>
    </dsp:sp>
    <dsp:sp modelId="{CCB8CD55-3C3D-4583-82FB-52AAD531040C}">
      <dsp:nvSpPr>
        <dsp:cNvPr id="0" name=""/>
        <dsp:cNvSpPr/>
      </dsp:nvSpPr>
      <dsp:spPr>
        <a:xfrm>
          <a:off x="0" y="1170364"/>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Background</a:t>
          </a:r>
        </a:p>
      </dsp:txBody>
      <dsp:txXfrm>
        <a:off x="54304" y="1224668"/>
        <a:ext cx="2954060" cy="1003822"/>
      </dsp:txXfrm>
    </dsp:sp>
    <dsp:sp modelId="{00385CE4-843E-44D2-9505-5E0E8F710E48}">
      <dsp:nvSpPr>
        <dsp:cNvPr id="0" name=""/>
        <dsp:cNvSpPr/>
      </dsp:nvSpPr>
      <dsp:spPr>
        <a:xfrm rot="5400000">
          <a:off x="5340067" y="172260"/>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Key recommendations</a:t>
          </a:r>
        </a:p>
      </dsp:txBody>
      <dsp:txXfrm rot="-5400000">
        <a:off x="3062668" y="2493103"/>
        <a:ext cx="5401300" cy="803058"/>
      </dsp:txXfrm>
    </dsp:sp>
    <dsp:sp modelId="{B75631AB-3EF3-4AB2-9679-609D9E2A97C3}">
      <dsp:nvSpPr>
        <dsp:cNvPr id="0" name=""/>
        <dsp:cNvSpPr/>
      </dsp:nvSpPr>
      <dsp:spPr>
        <a:xfrm>
          <a:off x="0" y="2338416"/>
          <a:ext cx="3062668" cy="111243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t>Guidelines</a:t>
          </a:r>
        </a:p>
      </dsp:txBody>
      <dsp:txXfrm>
        <a:off x="54304" y="2392720"/>
        <a:ext cx="2954060" cy="1003822"/>
      </dsp:txXfrm>
    </dsp:sp>
    <dsp:sp modelId="{411516D0-64D8-4B6C-9225-393FD421A7F0}">
      <dsp:nvSpPr>
        <dsp:cNvPr id="0" name=""/>
        <dsp:cNvSpPr/>
      </dsp:nvSpPr>
      <dsp:spPr>
        <a:xfrm rot="5400000">
          <a:off x="5340067" y="1340312"/>
          <a:ext cx="889944" cy="5444743"/>
        </a:xfrm>
        <a:prstGeom prst="round2SameRect">
          <a:avLst/>
        </a:prstGeom>
        <a:solidFill>
          <a:schemeClr val="bg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Drug–drug interactions</a:t>
          </a:r>
        </a:p>
        <a:p>
          <a:pPr marL="171450" lvl="1" indent="-171450" algn="l" defTabSz="800100">
            <a:lnSpc>
              <a:spcPct val="90000"/>
            </a:lnSpc>
            <a:spcBef>
              <a:spcPct val="0"/>
            </a:spcBef>
            <a:spcAft>
              <a:spcPct val="15000"/>
            </a:spcAft>
            <a:buChar char="•"/>
          </a:pPr>
          <a:r>
            <a:rPr lang="en-GB" sz="1800" kern="1200" dirty="0"/>
            <a:t>Treatment of special groups</a:t>
          </a:r>
        </a:p>
      </dsp:txBody>
      <dsp:txXfrm rot="-5400000">
        <a:off x="3062668" y="3661155"/>
        <a:ext cx="5401300" cy="803058"/>
      </dsp:txXfrm>
    </dsp:sp>
    <dsp:sp modelId="{43A992BC-7FE5-4F3D-8795-724870B0DF60}">
      <dsp:nvSpPr>
        <dsp:cNvPr id="0" name=""/>
        <dsp:cNvSpPr/>
      </dsp:nvSpPr>
      <dsp:spPr>
        <a:xfrm>
          <a:off x="0" y="3506468"/>
          <a:ext cx="3062668" cy="1112430"/>
        </a:xfrm>
        <a:prstGeom prst="roundRect">
          <a:avLst/>
        </a:prstGeom>
        <a:solidFill>
          <a:srgbClr val="004B87"/>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rgbClr val="FFFFFF"/>
              </a:solidFill>
              <a:latin typeface="Arial"/>
              <a:ea typeface="+mn-ea"/>
              <a:cs typeface="+mn-cs"/>
            </a:rPr>
            <a:t>Appendices</a:t>
          </a:r>
        </a:p>
      </dsp:txBody>
      <dsp:txXfrm>
        <a:off x="54304" y="3560772"/>
        <a:ext cx="2954060" cy="1003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8D75-EF65-4F32-9C52-1C5E816F712E}">
      <dsp:nvSpPr>
        <dsp:cNvPr id="0" name=""/>
        <dsp:cNvSpPr/>
      </dsp:nvSpPr>
      <dsp:spPr>
        <a:xfrm>
          <a:off x="0" y="0"/>
          <a:ext cx="953534" cy="1293409"/>
        </a:xfrm>
        <a:prstGeom prst="roundRect">
          <a:avLst>
            <a:gd name="adj" fmla="val 10000"/>
          </a:avLst>
        </a:prstGeom>
        <a:solidFill>
          <a:srgbClr val="E78E23">
            <a:lumMod val="20000"/>
            <a:lumOff val="8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Text" lastClr="000000"/>
              </a:solidFill>
              <a:latin typeface="+mn-lt"/>
              <a:ea typeface="+mn-ea"/>
              <a:cs typeface="+mn-cs"/>
            </a:rPr>
            <a:t>F0</a:t>
          </a:r>
        </a:p>
      </dsp:txBody>
      <dsp:txXfrm>
        <a:off x="0" y="0"/>
        <a:ext cx="953534" cy="388023"/>
      </dsp:txXfrm>
    </dsp:sp>
    <dsp:sp modelId="{3E496AD1-A1EF-4BC0-92F9-406C60D7AECA}">
      <dsp:nvSpPr>
        <dsp:cNvPr id="0" name=""/>
        <dsp:cNvSpPr/>
      </dsp:nvSpPr>
      <dsp:spPr>
        <a:xfrm>
          <a:off x="1029022" y="0"/>
          <a:ext cx="953534" cy="1293409"/>
        </a:xfrm>
        <a:prstGeom prst="roundRect">
          <a:avLst>
            <a:gd name="adj" fmla="val 10000"/>
          </a:avLst>
        </a:prstGeom>
        <a:solidFill>
          <a:srgbClr val="E78E23">
            <a:lumMod val="40000"/>
            <a:lumOff val="6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Text" lastClr="000000">
                  <a:hueOff val="0"/>
                  <a:satOff val="0"/>
                  <a:lumOff val="0"/>
                  <a:alphaOff val="0"/>
                </a:sysClr>
              </a:solidFill>
              <a:latin typeface="+mn-lt"/>
              <a:ea typeface="+mn-ea"/>
              <a:cs typeface="+mn-cs"/>
            </a:rPr>
            <a:t>F1</a:t>
          </a:r>
        </a:p>
      </dsp:txBody>
      <dsp:txXfrm>
        <a:off x="1029022" y="0"/>
        <a:ext cx="953534" cy="388023"/>
      </dsp:txXfrm>
    </dsp:sp>
    <dsp:sp modelId="{2EBAE876-8438-4330-ADE2-53A39E26B345}">
      <dsp:nvSpPr>
        <dsp:cNvPr id="0" name=""/>
        <dsp:cNvSpPr/>
      </dsp:nvSpPr>
      <dsp:spPr>
        <a:xfrm>
          <a:off x="2065057" y="0"/>
          <a:ext cx="953534" cy="1293409"/>
        </a:xfrm>
        <a:prstGeom prst="roundRect">
          <a:avLst>
            <a:gd name="adj" fmla="val 10000"/>
          </a:avLst>
        </a:prstGeom>
        <a:solidFill>
          <a:srgbClr val="E78E23">
            <a:lumMod val="60000"/>
            <a:lumOff val="4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Text" lastClr="000000"/>
              </a:solidFill>
              <a:latin typeface="+mn-lt"/>
              <a:ea typeface="+mn-ea"/>
              <a:cs typeface="+mn-cs"/>
            </a:rPr>
            <a:t>F2</a:t>
          </a:r>
        </a:p>
      </dsp:txBody>
      <dsp:txXfrm>
        <a:off x="2065057" y="0"/>
        <a:ext cx="953534" cy="388023"/>
      </dsp:txXfrm>
    </dsp:sp>
    <dsp:sp modelId="{8F843687-5B86-4CF2-AAA9-F438BD3FDAF9}">
      <dsp:nvSpPr>
        <dsp:cNvPr id="0" name=""/>
        <dsp:cNvSpPr/>
      </dsp:nvSpPr>
      <dsp:spPr>
        <a:xfrm>
          <a:off x="3079122" y="0"/>
          <a:ext cx="953534" cy="1293409"/>
        </a:xfrm>
        <a:prstGeom prst="roundRect">
          <a:avLst>
            <a:gd name="adj" fmla="val 10000"/>
          </a:avLst>
        </a:prstGeom>
        <a:solidFill>
          <a:srgbClr val="E78E23"/>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F3</a:t>
          </a:r>
        </a:p>
      </dsp:txBody>
      <dsp:txXfrm>
        <a:off x="3079122" y="0"/>
        <a:ext cx="953534" cy="388023"/>
      </dsp:txXfrm>
    </dsp:sp>
    <dsp:sp modelId="{C5778D27-4617-41C5-92EC-BF5934515855}">
      <dsp:nvSpPr>
        <dsp:cNvPr id="0" name=""/>
        <dsp:cNvSpPr/>
      </dsp:nvSpPr>
      <dsp:spPr>
        <a:xfrm>
          <a:off x="4091986" y="0"/>
          <a:ext cx="953534" cy="1293409"/>
        </a:xfrm>
        <a:prstGeom prst="roundRect">
          <a:avLst>
            <a:gd name="adj" fmla="val 10000"/>
          </a:avLst>
        </a:prstGeom>
        <a:solidFill>
          <a:srgbClr val="E78E23">
            <a:lumMod val="75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F4</a:t>
          </a:r>
        </a:p>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CTP A</a:t>
          </a:r>
        </a:p>
      </dsp:txBody>
      <dsp:txXfrm>
        <a:off x="4091986" y="0"/>
        <a:ext cx="953534" cy="388023"/>
      </dsp:txXfrm>
    </dsp:sp>
    <dsp:sp modelId="{A2B8F4EC-0944-4636-AC40-36C43C24DD8D}">
      <dsp:nvSpPr>
        <dsp:cNvPr id="0" name=""/>
        <dsp:cNvSpPr/>
      </dsp:nvSpPr>
      <dsp:spPr>
        <a:xfrm>
          <a:off x="5123854" y="0"/>
          <a:ext cx="953534" cy="1293409"/>
        </a:xfrm>
        <a:prstGeom prst="roundRect">
          <a:avLst>
            <a:gd name="adj" fmla="val 10000"/>
          </a:avLst>
        </a:prstGeom>
        <a:solidFill>
          <a:srgbClr val="E78E23">
            <a:lumMod val="5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F4</a:t>
          </a:r>
        </a:p>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CTP B</a:t>
          </a:r>
        </a:p>
      </dsp:txBody>
      <dsp:txXfrm>
        <a:off x="5123854" y="0"/>
        <a:ext cx="953534" cy="388023"/>
      </dsp:txXfrm>
    </dsp:sp>
    <dsp:sp modelId="{41C52DAD-40B7-4174-A65D-C557F881C26B}">
      <dsp:nvSpPr>
        <dsp:cNvPr id="0" name=""/>
        <dsp:cNvSpPr/>
      </dsp:nvSpPr>
      <dsp:spPr>
        <a:xfrm>
          <a:off x="6154272" y="0"/>
          <a:ext cx="953534" cy="1293409"/>
        </a:xfrm>
        <a:prstGeom prst="roundRect">
          <a:avLst>
            <a:gd name="adj" fmla="val 10000"/>
          </a:avLst>
        </a:prstGeom>
        <a:solidFill>
          <a:srgbClr val="613A0B"/>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F4</a:t>
          </a:r>
        </a:p>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CTP C</a:t>
          </a:r>
        </a:p>
      </dsp:txBody>
      <dsp:txXfrm>
        <a:off x="6154272" y="0"/>
        <a:ext cx="953534" cy="388023"/>
      </dsp:txXfrm>
    </dsp:sp>
    <dsp:sp modelId="{A4763FFC-DE3B-452C-AE85-F6170DCF9660}">
      <dsp:nvSpPr>
        <dsp:cNvPr id="0" name=""/>
        <dsp:cNvSpPr/>
      </dsp:nvSpPr>
      <dsp:spPr>
        <a:xfrm>
          <a:off x="7179322" y="0"/>
          <a:ext cx="953534" cy="1293409"/>
        </a:xfrm>
        <a:prstGeom prst="roundRect">
          <a:avLst>
            <a:gd name="adj" fmla="val 10000"/>
          </a:avLst>
        </a:prstGeom>
        <a:solidFill>
          <a:srgbClr val="382106"/>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GB" sz="1400" kern="1200" dirty="0">
              <a:solidFill>
                <a:sysClr val="window" lastClr="FFFFFF"/>
              </a:solidFill>
              <a:latin typeface="+mn-lt"/>
              <a:ea typeface="+mn-ea"/>
              <a:cs typeface="+mn-cs"/>
            </a:rPr>
            <a:t>HCC</a:t>
          </a:r>
        </a:p>
      </dsp:txBody>
      <dsp:txXfrm>
        <a:off x="7179322" y="0"/>
        <a:ext cx="953534" cy="3880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0.21055</cdr:x>
      <cdr:y>0.59452</cdr:y>
    </cdr:from>
    <cdr:to>
      <cdr:x>0.45734</cdr:x>
      <cdr:y>0.82302</cdr:y>
    </cdr:to>
    <cdr:sp macro="" textlink="">
      <cdr:nvSpPr>
        <cdr:cNvPr id="2" name="TextBox 1">
          <a:extLst xmlns:a="http://schemas.openxmlformats.org/drawingml/2006/main">
            <a:ext uri="{FF2B5EF4-FFF2-40B4-BE49-F238E27FC236}">
              <a16:creationId xmlns:a16="http://schemas.microsoft.com/office/drawing/2014/main" id="{A2A93FA4-DD01-4555-BC01-4786C8C4BF1D}"/>
            </a:ext>
          </a:extLst>
        </cdr:cNvPr>
        <cdr:cNvSpPr txBox="1"/>
      </cdr:nvSpPr>
      <cdr:spPr>
        <a:xfrm xmlns:a="http://schemas.openxmlformats.org/drawingml/2006/main">
          <a:off x="450850" y="1317188"/>
          <a:ext cx="528432" cy="5062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No RAS</a:t>
          </a:r>
        </a:p>
        <a:p xmlns:a="http://schemas.openxmlformats.org/drawingml/2006/main">
          <a:r>
            <a:rPr lang="en-US" sz="900" dirty="0"/>
            <a:t>79/98</a:t>
          </a:r>
          <a:endParaRPr lang="en-GB" sz="900" dirty="0"/>
        </a:p>
      </cdr:txBody>
    </cdr:sp>
  </cdr:relSizeAnchor>
  <cdr:relSizeAnchor xmlns:cdr="http://schemas.openxmlformats.org/drawingml/2006/chartDrawing">
    <cdr:from>
      <cdr:x>0.52017</cdr:x>
      <cdr:y>0.30235</cdr:y>
    </cdr:from>
    <cdr:to>
      <cdr:x>0.6515</cdr:x>
      <cdr:y>0.4964</cdr:y>
    </cdr:to>
    <cdr:sp macro="" textlink="">
      <cdr:nvSpPr>
        <cdr:cNvPr id="3" name="TextBox 2">
          <a:extLst xmlns:a="http://schemas.openxmlformats.org/drawingml/2006/main">
            <a:ext uri="{FF2B5EF4-FFF2-40B4-BE49-F238E27FC236}">
              <a16:creationId xmlns:a16="http://schemas.microsoft.com/office/drawing/2014/main" id="{E53BA825-9C7D-4C06-8B78-4DACD1E99996}"/>
            </a:ext>
          </a:extLst>
        </cdr:cNvPr>
        <cdr:cNvSpPr txBox="1"/>
      </cdr:nvSpPr>
      <cdr:spPr>
        <a:xfrm xmlns:a="http://schemas.openxmlformats.org/drawingml/2006/main">
          <a:off x="1927362" y="746847"/>
          <a:ext cx="486603" cy="4793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bg1"/>
              </a:solidFill>
            </a:rPr>
            <a:t>RAS</a:t>
          </a:r>
          <a:endParaRPr lang="en-US" sz="1100" dirty="0">
            <a:solidFill>
              <a:schemeClr val="bg1"/>
            </a:solidFill>
          </a:endParaRPr>
        </a:p>
        <a:p xmlns:a="http://schemas.openxmlformats.org/drawingml/2006/main">
          <a:r>
            <a:rPr lang="en-US" sz="900" dirty="0">
              <a:solidFill>
                <a:schemeClr val="bg1"/>
              </a:solidFill>
            </a:rPr>
            <a:t>19/98</a:t>
          </a:r>
          <a:endParaRPr lang="en-GB" sz="900"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0.1829</cdr:x>
      <cdr:y>0.58172</cdr:y>
    </cdr:from>
    <cdr:to>
      <cdr:x>0.42968</cdr:x>
      <cdr:y>0.81023</cdr:y>
    </cdr:to>
    <cdr:sp macro="" textlink="">
      <cdr:nvSpPr>
        <cdr:cNvPr id="2" name="TextBox 1">
          <a:extLst xmlns:a="http://schemas.openxmlformats.org/drawingml/2006/main">
            <a:ext uri="{FF2B5EF4-FFF2-40B4-BE49-F238E27FC236}">
              <a16:creationId xmlns:a16="http://schemas.microsoft.com/office/drawing/2014/main" id="{A2A93FA4-DD01-4555-BC01-4786C8C4BF1D}"/>
            </a:ext>
          </a:extLst>
        </cdr:cNvPr>
        <cdr:cNvSpPr txBox="1"/>
      </cdr:nvSpPr>
      <cdr:spPr>
        <a:xfrm xmlns:a="http://schemas.openxmlformats.org/drawingml/2006/main">
          <a:off x="391637" y="1288828"/>
          <a:ext cx="528417" cy="50627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No RAS</a:t>
          </a:r>
        </a:p>
        <a:p xmlns:a="http://schemas.openxmlformats.org/drawingml/2006/main">
          <a:r>
            <a:rPr lang="en-US" sz="900" dirty="0"/>
            <a:t>79/101</a:t>
          </a:r>
          <a:endParaRPr lang="en-GB" sz="900" dirty="0"/>
        </a:p>
      </cdr:txBody>
    </cdr:sp>
  </cdr:relSizeAnchor>
  <cdr:relSizeAnchor xmlns:cdr="http://schemas.openxmlformats.org/drawingml/2006/chartDrawing">
    <cdr:from>
      <cdr:x>0.53205</cdr:x>
      <cdr:y>0.31748</cdr:y>
    </cdr:from>
    <cdr:to>
      <cdr:x>0.66338</cdr:x>
      <cdr:y>0.51153</cdr:y>
    </cdr:to>
    <cdr:sp macro="" textlink="">
      <cdr:nvSpPr>
        <cdr:cNvPr id="3" name="TextBox 2">
          <a:extLst xmlns:a="http://schemas.openxmlformats.org/drawingml/2006/main">
            <a:ext uri="{FF2B5EF4-FFF2-40B4-BE49-F238E27FC236}">
              <a16:creationId xmlns:a16="http://schemas.microsoft.com/office/drawing/2014/main" id="{E53BA825-9C7D-4C06-8B78-4DACD1E99996}"/>
            </a:ext>
          </a:extLst>
        </cdr:cNvPr>
        <cdr:cNvSpPr txBox="1"/>
      </cdr:nvSpPr>
      <cdr:spPr>
        <a:xfrm xmlns:a="http://schemas.openxmlformats.org/drawingml/2006/main">
          <a:off x="1139245" y="703392"/>
          <a:ext cx="281210" cy="4299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solidFill>
                <a:schemeClr val="bg1"/>
              </a:solidFill>
            </a:rPr>
            <a:t>RAS</a:t>
          </a:r>
          <a:endParaRPr lang="en-US" sz="1100" dirty="0">
            <a:solidFill>
              <a:schemeClr val="bg1"/>
            </a:solidFill>
          </a:endParaRPr>
        </a:p>
        <a:p xmlns:a="http://schemas.openxmlformats.org/drawingml/2006/main">
          <a:r>
            <a:rPr lang="en-US" sz="900" dirty="0">
              <a:solidFill>
                <a:schemeClr val="bg1"/>
              </a:solidFill>
            </a:rPr>
            <a:t>22/101</a:t>
          </a:r>
          <a:endParaRPr lang="en-GB" sz="9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31" tIns="45715" rIns="91431" bIns="45715" rtlCol="0"/>
          <a:lstStyle>
            <a:lvl1pPr algn="l">
              <a:defRPr sz="1200"/>
            </a:lvl1pPr>
          </a:lstStyle>
          <a:p>
            <a:endParaRPr lang="en-GB" dirty="0"/>
          </a:p>
        </p:txBody>
      </p:sp>
      <p:sp>
        <p:nvSpPr>
          <p:cNvPr id="3" name="Date Placeholder 2"/>
          <p:cNvSpPr>
            <a:spLocks noGrp="1"/>
          </p:cNvSpPr>
          <p:nvPr>
            <p:ph type="dt" sz="quarter" idx="1"/>
          </p:nvPr>
        </p:nvSpPr>
        <p:spPr>
          <a:xfrm>
            <a:off x="3850443" y="1"/>
            <a:ext cx="2945659" cy="498135"/>
          </a:xfrm>
          <a:prstGeom prst="rect">
            <a:avLst/>
          </a:prstGeom>
        </p:spPr>
        <p:txBody>
          <a:bodyPr vert="horz" lIns="91431" tIns="45715" rIns="91431" bIns="45715" rtlCol="0"/>
          <a:lstStyle>
            <a:lvl1pPr algn="r">
              <a:defRPr sz="1200"/>
            </a:lvl1pPr>
          </a:lstStyle>
          <a:p>
            <a:fld id="{0BDBC659-70FB-4E10-BD23-FBB7E02C67C5}" type="datetimeFigureOut">
              <a:rPr lang="en-GB" smtClean="0"/>
              <a:pPr/>
              <a:t>27/02/2019</a:t>
            </a:fld>
            <a:endParaRPr lang="en-GB" dirty="0"/>
          </a:p>
        </p:txBody>
      </p:sp>
      <p:sp>
        <p:nvSpPr>
          <p:cNvPr id="4" name="Footer Placeholder 3"/>
          <p:cNvSpPr>
            <a:spLocks noGrp="1"/>
          </p:cNvSpPr>
          <p:nvPr>
            <p:ph type="ftr" sz="quarter" idx="2"/>
          </p:nvPr>
        </p:nvSpPr>
        <p:spPr>
          <a:xfrm>
            <a:off x="1" y="9430091"/>
            <a:ext cx="2945659" cy="498134"/>
          </a:xfrm>
          <a:prstGeom prst="rect">
            <a:avLst/>
          </a:prstGeom>
        </p:spPr>
        <p:txBody>
          <a:bodyPr vert="horz" lIns="91431" tIns="45715" rIns="91431" bIns="45715"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31" tIns="45715" rIns="91431" bIns="45715" rtlCol="0" anchor="b"/>
          <a:lstStyle>
            <a:lvl1pPr algn="r">
              <a:defRPr sz="1200"/>
            </a:lvl1pPr>
          </a:lstStyle>
          <a:p>
            <a:fld id="{C372BA9D-6F88-471B-AE7A-E073A50E52E1}" type="slidenum">
              <a:rPr lang="en-GB" smtClean="0"/>
              <a:pPr/>
              <a:t>‹#›</a:t>
            </a:fld>
            <a:endParaRPr lang="en-GB" dirty="0"/>
          </a:p>
        </p:txBody>
      </p:sp>
    </p:spTree>
    <p:extLst>
      <p:ext uri="{BB962C8B-B14F-4D97-AF65-F5344CB8AC3E}">
        <p14:creationId xmlns:p14="http://schemas.microsoft.com/office/powerpoint/2010/main" val="3707700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8135"/>
          </a:xfrm>
          <a:prstGeom prst="rect">
            <a:avLst/>
          </a:prstGeom>
        </p:spPr>
        <p:txBody>
          <a:bodyPr vert="horz" lIns="91431" tIns="45715" rIns="91431" bIns="45715"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1"/>
            <a:ext cx="2945659" cy="498135"/>
          </a:xfrm>
          <a:prstGeom prst="rect">
            <a:avLst/>
          </a:prstGeom>
        </p:spPr>
        <p:txBody>
          <a:bodyPr vert="horz" lIns="91431" tIns="45715" rIns="91431" bIns="45715"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27/02/2019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31" tIns="45715" rIns="91431" bIns="45715" rtlCol="0" anchor="ctr"/>
          <a:lstStyle/>
          <a:p>
            <a:endParaRPr lang="en-GB" dirty="0"/>
          </a:p>
        </p:txBody>
      </p:sp>
      <p:sp>
        <p:nvSpPr>
          <p:cNvPr id="5" name="Notes Placeholder 4"/>
          <p:cNvSpPr>
            <a:spLocks noGrp="1"/>
          </p:cNvSpPr>
          <p:nvPr>
            <p:ph type="body" sz="quarter" idx="3"/>
          </p:nvPr>
        </p:nvSpPr>
        <p:spPr>
          <a:xfrm>
            <a:off x="679768" y="4777959"/>
            <a:ext cx="5438140" cy="3909239"/>
          </a:xfrm>
          <a:prstGeom prst="rect">
            <a:avLst/>
          </a:prstGeom>
        </p:spPr>
        <p:txBody>
          <a:bodyPr vert="horz" lIns="91431" tIns="45715" rIns="91431" bIns="4571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1" y="9430091"/>
            <a:ext cx="2945659" cy="498134"/>
          </a:xfrm>
          <a:prstGeom prst="rect">
            <a:avLst/>
          </a:prstGeom>
        </p:spPr>
        <p:txBody>
          <a:bodyPr vert="horz" lIns="91431" tIns="45715" rIns="91431" bIns="45715"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31" tIns="45715" rIns="91431" bIns="45715"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4114083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HCC, hepatocellular carcinoma;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dirty="0"/>
          </a:p>
        </p:txBody>
      </p:sp>
    </p:spTree>
    <p:extLst>
      <p:ext uri="{BB962C8B-B14F-4D97-AF65-F5344CB8AC3E}">
        <p14:creationId xmlns:p14="http://schemas.microsoft.com/office/powerpoint/2010/main" val="31869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EIA, </a:t>
            </a:r>
            <a:r>
              <a:rPr lang="en-GB" dirty="0">
                <a:cs typeface="Arial" panose="020B0604020202020204" pitchFamily="34" charset="0"/>
              </a:rPr>
              <a:t>enzyme immunoassay</a:t>
            </a:r>
            <a:r>
              <a:rPr lang="en-GB" dirty="0">
                <a:solidFill>
                  <a:schemeClr val="dk1"/>
                </a:solidFill>
              </a:rPr>
              <a:t>; </a:t>
            </a:r>
            <a:r>
              <a:rPr lang="en-GB" dirty="0"/>
              <a:t>EOT, </a:t>
            </a:r>
            <a:r>
              <a:rPr lang="en-GB" dirty="0">
                <a:solidFill>
                  <a:schemeClr val="dk1"/>
                </a:solidFill>
              </a:rPr>
              <a:t>end of treatment; </a:t>
            </a:r>
            <a:r>
              <a:rPr lang="en-GB" dirty="0"/>
              <a:t>HCC, hepatocellular carcinoma; HCV, hepatitis C virus; LLOD, </a:t>
            </a:r>
            <a:r>
              <a:rPr lang="en-GB" dirty="0">
                <a:solidFill>
                  <a:schemeClr val="dk1"/>
                </a:solidFill>
              </a:rPr>
              <a:t>lower limit of detection; SVR, sustained virological response</a:t>
            </a:r>
          </a:p>
          <a:p>
            <a:pPr marL="0" indent="0" defTabSz="913211">
              <a:buNone/>
              <a:defRPr/>
            </a:pPr>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dirty="0"/>
          </a:p>
        </p:txBody>
      </p:sp>
    </p:spTree>
    <p:extLst>
      <p:ext uri="{BB962C8B-B14F-4D97-AF65-F5344CB8AC3E}">
        <p14:creationId xmlns:p14="http://schemas.microsoft.com/office/powerpoint/2010/main" val="374869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Ab, antibody; EIA, </a:t>
            </a:r>
            <a:r>
              <a:rPr lang="en-GB" dirty="0">
                <a:cs typeface="Arial" panose="020B0604020202020204" pitchFamily="34" charset="0"/>
              </a:rPr>
              <a:t>enzyme immunoassay</a:t>
            </a:r>
            <a:r>
              <a:rPr lang="en-GB" dirty="0">
                <a:solidFill>
                  <a:schemeClr val="dk1"/>
                </a:solidFill>
              </a:rPr>
              <a:t>; </a:t>
            </a:r>
            <a:r>
              <a:rPr lang="en-GB" dirty="0"/>
              <a:t>HCV, hepatitis C virus; LLOD, </a:t>
            </a:r>
            <a:r>
              <a:rPr lang="en-GB" dirty="0">
                <a:solidFill>
                  <a:schemeClr val="dk1"/>
                </a:solidFill>
              </a:rPr>
              <a:t>lower limit of detection; </a:t>
            </a:r>
            <a:r>
              <a:rPr lang="en-GB" dirty="0">
                <a:cs typeface="Arial" panose="020B0604020202020204" pitchFamily="34" charset="0"/>
              </a:rPr>
              <a:t>RDT, </a:t>
            </a:r>
            <a:r>
              <a:rPr lang="en-GB" dirty="0"/>
              <a:t>rapid diagnostic test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dirty="0"/>
          </a:p>
        </p:txBody>
      </p:sp>
    </p:spTree>
    <p:extLst>
      <p:ext uri="{BB962C8B-B14F-4D97-AF65-F5344CB8AC3E}">
        <p14:creationId xmlns:p14="http://schemas.microsoft.com/office/powerpoint/2010/main" val="132264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Ab, antibody; HCV, hepatitis C virus; LLOD, </a:t>
            </a:r>
            <a:r>
              <a:rPr lang="en-GB" dirty="0">
                <a:solidFill>
                  <a:schemeClr val="dk1"/>
                </a:solidFill>
              </a:rPr>
              <a:t>lower limit of detection</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dirty="0"/>
          </a:p>
        </p:txBody>
      </p:sp>
    </p:spTree>
    <p:extLst>
      <p:ext uri="{BB962C8B-B14F-4D97-AF65-F5344CB8AC3E}">
        <p14:creationId xmlns:p14="http://schemas.microsoft.com/office/powerpoint/2010/main" val="3511976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eGFR, </a:t>
            </a:r>
            <a:r>
              <a:rPr lang="en-GB" dirty="0">
                <a:solidFill>
                  <a:schemeClr val="dk1"/>
                </a:solidFill>
              </a:rPr>
              <a:t>estimated glomerular filtration rate;</a:t>
            </a:r>
            <a:r>
              <a:rPr lang="en-GB" dirty="0"/>
              <a:t> HAV, hepatitis A virus; HBV, hepatitis B virus; HCC, hepatocellular carcinoma; HCV, hepatitis C virus; HIV, human immunodeficiency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dirty="0"/>
          </a:p>
        </p:txBody>
      </p:sp>
    </p:spTree>
    <p:extLst>
      <p:ext uri="{BB962C8B-B14F-4D97-AF65-F5344CB8AC3E}">
        <p14:creationId xmlns:p14="http://schemas.microsoft.com/office/powerpoint/2010/main" val="1990227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APRI, aspartate aminotransferase to platelet ratio index; ARFI, acoustic radiation force impulse; AUROC, area under the receiver operating characteristic curve; FIB-4, fibrosis-4; HCV, hepatitis C virus; NA, not applicable; NPV, negative predictive value; PPV, positive predictive value; VTQ, virtual touch quantification</a:t>
            </a:r>
            <a:endParaRPr lang="fr-FR" dirty="0"/>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dirty="0"/>
          </a:p>
        </p:txBody>
      </p:sp>
    </p:spTree>
    <p:extLst>
      <p:ext uri="{BB962C8B-B14F-4D97-AF65-F5344CB8AC3E}">
        <p14:creationId xmlns:p14="http://schemas.microsoft.com/office/powerpoint/2010/main" val="345148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20000"/>
              <a:buNone/>
              <a:defRPr/>
            </a:pPr>
            <a:r>
              <a:rPr lang="en-GB" dirty="0"/>
              <a:t>Abbreviations: HBV, hepatitis B virus; HCV, hepatitis C virus; MELD, Model for End-Stage Liver Disease; </a:t>
            </a:r>
            <a:r>
              <a:rPr lang="en-GB" dirty="0">
                <a:cs typeface="Arial" panose="020B0604020202020204" pitchFamily="34" charset="0"/>
              </a:rPr>
              <a:t>MSM, men who have sex with men; PWID, people who inject drugs</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407089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BID, twice daily; DAA, direct-acting antiviral; DSV, dasabuvir; EBR, elbasvir; GLE, glecaprevir; GZR, grazoprevir; HCV, hepatitis C virus; LDV, ledipasvir; OBV, ombitasvir; PIB, pibrentasvir; QD, once daily; RTV, ritonavir; SOF, sofosbuvir; VEL, velpatasvir; VOX, voxilaprevir</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dirty="0"/>
          </a:p>
        </p:txBody>
      </p:sp>
    </p:spTree>
    <p:extLst>
      <p:ext uri="{BB962C8B-B14F-4D97-AF65-F5344CB8AC3E}">
        <p14:creationId xmlns:p14="http://schemas.microsoft.com/office/powerpoint/2010/main" val="2682371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DAA, direct-acting antiviral; HCV, hepatitis C virus; HIV, human immunodeficiency virus; IFN, interferon; PEG-IFN</a:t>
            </a:r>
            <a:r>
              <a:rPr lang="en-GB" dirty="0">
                <a:sym typeface="Symbol" panose="05050102010706020507" pitchFamily="18" charset="2"/>
              </a:rPr>
              <a:t>, pegylated interferon alpha; </a:t>
            </a:r>
            <a:r>
              <a:rPr lang="en-GB" dirty="0"/>
              <a:t>RBV, ribavirin; SOF, sofosbuvir; TE, treatment-experienced; TN, treatment-naïve</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dirty="0"/>
          </a:p>
        </p:txBody>
      </p:sp>
    </p:spTree>
    <p:extLst>
      <p:ext uri="{BB962C8B-B14F-4D97-AF65-F5344CB8AC3E}">
        <p14:creationId xmlns:p14="http://schemas.microsoft.com/office/powerpoint/2010/main" val="2240491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DSV, dasabuvir; EBR, elbasvir; GLE, glecaprevir; GZR, grazoprevir; HCV, hepatitis C virus; IFN, interferon; LDV, ledipasvir; OBV, ombitasvir; PIB, pibrentasvir; PTV/r, paritaprevir/ritonavir; RBV, ribavirin; SOF, sofosbuvir; TE, treatment-experienced; TN, treatment-naïve; VEL, velpatasvir; VOX, voxilaprevir</a:t>
            </a:r>
          </a:p>
          <a:p>
            <a:pPr marL="0" indent="0" defTabSz="913211">
              <a:buNone/>
              <a:defRPr/>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dirty="0"/>
          </a:p>
        </p:txBody>
      </p:sp>
    </p:spTree>
    <p:extLst>
      <p:ext uri="{BB962C8B-B14F-4D97-AF65-F5344CB8AC3E}">
        <p14:creationId xmlns:p14="http://schemas.microsoft.com/office/powerpoint/2010/main" val="171647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307">
              <a:buNone/>
              <a:defRPr/>
            </a:pPr>
            <a:r>
              <a:rPr lang="en-GB" dirty="0"/>
              <a:t>Abbreviations: </a:t>
            </a:r>
            <a:r>
              <a:rPr lang="en-GB" i="1" dirty="0"/>
              <a:t>GRADE, Grading of Recommendations Assessment, Development and Evaluation </a:t>
            </a:r>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dirty="0"/>
          </a:p>
        </p:txBody>
      </p:sp>
    </p:spTree>
    <p:extLst>
      <p:ext uri="{BB962C8B-B14F-4D97-AF65-F5344CB8AC3E}">
        <p14:creationId xmlns:p14="http://schemas.microsoft.com/office/powerpoint/2010/main" val="3872112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CHC, chronic hepatitis C infection; DSV, dasabuvir; EBR, elbasvir; GLE, glecaprevir; GT, genotype; GZR, grazoprevir; HCV, hepatitis C virus; LDV, ledipasvir; OBV, ombitasvir; PIB, pibrentasvir; PTV/r, paritaprevir/ritonavir; SOF, sofosbuvir; TE, treatment-experienced; TN, treatment-naïve; VEL, velpatasvir; VOX, voxilaprevir</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dirty="0"/>
          </a:p>
        </p:txBody>
      </p:sp>
    </p:spTree>
    <p:extLst>
      <p:ext uri="{BB962C8B-B14F-4D97-AF65-F5344CB8AC3E}">
        <p14:creationId xmlns:p14="http://schemas.microsoft.com/office/powerpoint/2010/main" val="3195747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CHC, chronic hepatitis C; DSV, dasabuvir; EBR, elbasvir; GLE, glecaprevir; GT, genotype; GZR, grazoprevir; HCV, hepatitis C virus; LDV, ledipasvir; OBV, ombitasvir; PIB, pibrentasvir; PTV/r, paritaprevir/ritonavir; SOF, sofosbuvir; TE, treatment-experienced; TN, treatment-naïve; VEL, velpatasvir; VOX, voxilaprevir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dirty="0"/>
          </a:p>
        </p:txBody>
      </p:sp>
    </p:spTree>
    <p:extLst>
      <p:ext uri="{BB962C8B-B14F-4D97-AF65-F5344CB8AC3E}">
        <p14:creationId xmlns:p14="http://schemas.microsoft.com/office/powerpoint/2010/main" val="41975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CHC, chronic hepatitis C; GLE, glecaprevir; HCV, hepatitis C virus; PIB, pibrentasvir; RAS, resistance-associated substitution; RBV, ribavirin; SOF, sofosbuvir; TE, treatment-experienced; TN, treatment-naïve; VEL, velpatasvir; VOX, voxilaprevir</a:t>
            </a:r>
          </a:p>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28</a:t>
            </a:fld>
            <a:endParaRPr lang="en-GB" dirty="0"/>
          </a:p>
        </p:txBody>
      </p:sp>
    </p:spTree>
    <p:extLst>
      <p:ext uri="{BB962C8B-B14F-4D97-AF65-F5344CB8AC3E}">
        <p14:creationId xmlns:p14="http://schemas.microsoft.com/office/powerpoint/2010/main" val="2993327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AE, adverse event; D/C, discontinuation; GT, genotype; HCV, hepatitis C virus; LTFU, lost to follow-up; RAS, resistance-associated substitution; RBV, ribavirin; SOF, sofosbuvir; SVR, sustained virological response; TE, treatment-experienced; TN, treatment-naïve; VEL, velpatasvir</a:t>
            </a:r>
          </a:p>
        </p:txBody>
      </p:sp>
      <p:sp>
        <p:nvSpPr>
          <p:cNvPr id="4" name="Slide Number Placeholder 3"/>
          <p:cNvSpPr>
            <a:spLocks noGrp="1"/>
          </p:cNvSpPr>
          <p:nvPr>
            <p:ph type="sldNum" sz="quarter" idx="5"/>
          </p:nvPr>
        </p:nvSpPr>
        <p:spPr/>
        <p:txBody>
          <a:bodyPr/>
          <a:lstStyle/>
          <a:p>
            <a:fld id="{9BC1133C-0A91-4C56-9DB7-B268BA704BC5}" type="slidenum">
              <a:rPr lang="en-GB" smtClean="0"/>
              <a:pPr/>
              <a:t>29</a:t>
            </a:fld>
            <a:endParaRPr lang="en-GB" dirty="0"/>
          </a:p>
        </p:txBody>
      </p:sp>
    </p:spTree>
    <p:extLst>
      <p:ext uri="{BB962C8B-B14F-4D97-AF65-F5344CB8AC3E}">
        <p14:creationId xmlns:p14="http://schemas.microsoft.com/office/powerpoint/2010/main" val="2411113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CYP, </a:t>
            </a:r>
            <a:r>
              <a:rPr lang="en-GB" dirty="0">
                <a:cs typeface="Arial" panose="020B0604020202020204" pitchFamily="34" charset="0"/>
              </a:rPr>
              <a:t>cytochrome P450; DAA, direct-acting antiviral; </a:t>
            </a:r>
            <a:r>
              <a:rPr lang="en-GB" dirty="0"/>
              <a:t>eGFR, estimated glomerular filtration rate; </a:t>
            </a:r>
            <a:r>
              <a:rPr lang="en-GB" dirty="0">
                <a:cs typeface="Arial" panose="020B0604020202020204" pitchFamily="34" charset="0"/>
              </a:rPr>
              <a:t>P-gp, P-glycoprotein; PI, protease inhibitor; </a:t>
            </a:r>
            <a:r>
              <a:rPr lang="en-GB" dirty="0"/>
              <a:t>SOF, sofosbuvir</a:t>
            </a:r>
            <a:endParaRPr lang="en-GB" dirty="0">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dirty="0"/>
          </a:p>
        </p:txBody>
      </p:sp>
    </p:spTree>
    <p:extLst>
      <p:ext uri="{BB962C8B-B14F-4D97-AF65-F5344CB8AC3E}">
        <p14:creationId xmlns:p14="http://schemas.microsoft.com/office/powerpoint/2010/main" val="3070329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a:t>
            </a:r>
            <a:r>
              <a:rPr lang="en-GB" dirty="0">
                <a:cs typeface="Arial" panose="020B0604020202020204" pitchFamily="34" charset="0"/>
              </a:rPr>
              <a:t>DAA, direct-acting antiviral; </a:t>
            </a:r>
            <a:r>
              <a:rPr lang="en-GB" dirty="0"/>
              <a:t>DDI, drug–drug interaction; HCV, hepatitis C virus; HIV, human immunodeficiency virus; OTC, </a:t>
            </a:r>
            <a:r>
              <a:rPr lang="en-GB" dirty="0">
                <a:solidFill>
                  <a:schemeClr val="dk1"/>
                </a:solidFill>
              </a:rPr>
              <a:t>over the counter; </a:t>
            </a:r>
            <a:r>
              <a:rPr lang="en-GB" dirty="0"/>
              <a:t>PI, </a:t>
            </a:r>
            <a:r>
              <a:rPr lang="en-GB" dirty="0">
                <a:solidFill>
                  <a:schemeClr val="dk1"/>
                </a:solidFill>
              </a:rPr>
              <a:t>prescribing information </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dirty="0"/>
          </a:p>
        </p:txBody>
      </p:sp>
    </p:spTree>
    <p:extLst>
      <p:ext uri="{BB962C8B-B14F-4D97-AF65-F5344CB8AC3E}">
        <p14:creationId xmlns:p14="http://schemas.microsoft.com/office/powerpoint/2010/main" val="458850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a:t>
            </a:r>
            <a:r>
              <a:rPr lang="en-GB" dirty="0">
                <a:cs typeface="Arial" panose="020B0604020202020204" pitchFamily="34" charset="0"/>
              </a:rPr>
              <a:t> </a:t>
            </a:r>
            <a:r>
              <a:rPr lang="en-GB" dirty="0"/>
              <a:t>APRI, aspartate aminotransferase to platelet ratio index; CHC, chronic hepatitis C; DDI, drug–drug interaction; EOT, end of treatment; FIB-4, fibrosis-4; GLE, glecaprevir; HCC, hepatocellular carcinoma; HCV, hepatitis C virus;</a:t>
            </a:r>
            <a:r>
              <a:rPr lang="en-GB" dirty="0">
                <a:solidFill>
                  <a:schemeClr val="dk1"/>
                </a:solidFill>
              </a:rPr>
              <a:t> </a:t>
            </a:r>
            <a:r>
              <a:rPr lang="en-GB" dirty="0"/>
              <a:t>PIB, pibrentasvir; SOF, sofosbuvir; </a:t>
            </a:r>
            <a:r>
              <a:rPr lang="en-GB" dirty="0">
                <a:solidFill>
                  <a:schemeClr val="dk1"/>
                </a:solidFill>
              </a:rPr>
              <a:t>SVR, sustained virological response; </a:t>
            </a:r>
            <a:r>
              <a:rPr lang="en-GB" dirty="0"/>
              <a:t>TE, treatment-experienced; TN, treatment-naïve; VEL, velpatasvir</a:t>
            </a:r>
            <a:endParaRPr lang="en-GB" dirty="0">
              <a:solidFill>
                <a:schemeClr val="dk1"/>
              </a:solidFill>
            </a:endParaRP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dirty="0"/>
          </a:p>
        </p:txBody>
      </p:sp>
    </p:spTree>
    <p:extLst>
      <p:ext uri="{BB962C8B-B14F-4D97-AF65-F5344CB8AC3E}">
        <p14:creationId xmlns:p14="http://schemas.microsoft.com/office/powerpoint/2010/main" val="390110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a:t>
            </a:r>
            <a:r>
              <a:rPr lang="en-GB" dirty="0">
                <a:cs typeface="Arial" panose="020B0604020202020204" pitchFamily="34" charset="0"/>
              </a:rPr>
              <a:t> DAA, direct-acting antiviral; </a:t>
            </a:r>
            <a:r>
              <a:rPr lang="en-GB" dirty="0"/>
              <a:t>GLE, glecaprevir; HCV, hepatitis C virus;</a:t>
            </a:r>
            <a:r>
              <a:rPr lang="en-GB" dirty="0">
                <a:solidFill>
                  <a:schemeClr val="dk1"/>
                </a:solidFill>
              </a:rPr>
              <a:t> </a:t>
            </a:r>
            <a:r>
              <a:rPr lang="en-GB" dirty="0"/>
              <a:t>PEG-IFN</a:t>
            </a:r>
            <a:r>
              <a:rPr lang="en-GB" dirty="0">
                <a:sym typeface="Symbol" panose="05050102010706020507" pitchFamily="18" charset="2"/>
              </a:rPr>
              <a:t>, pegylated interferon alpha; PI, protease inhibitor; </a:t>
            </a:r>
            <a:r>
              <a:rPr lang="en-GB" dirty="0"/>
              <a:t>PIB, pibrentasvir; RAS, resistance-associated substitution; RBV, ribavirin; SOF, sofosbuvir; </a:t>
            </a:r>
            <a:r>
              <a:rPr lang="en-GB" dirty="0">
                <a:solidFill>
                  <a:schemeClr val="dk1"/>
                </a:solidFill>
              </a:rPr>
              <a:t>SVR, sustained virological response; </a:t>
            </a:r>
            <a:r>
              <a:rPr lang="en-GB" dirty="0"/>
              <a:t>TE, treatment-experienced; VEL, velpatasvir; VOX, voxilaprevir</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dirty="0"/>
          </a:p>
        </p:txBody>
      </p:sp>
    </p:spTree>
    <p:extLst>
      <p:ext uri="{BB962C8B-B14F-4D97-AF65-F5344CB8AC3E}">
        <p14:creationId xmlns:p14="http://schemas.microsoft.com/office/powerpoint/2010/main" val="63276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a:t>
            </a:r>
            <a:r>
              <a:rPr lang="en-GB" dirty="0">
                <a:cs typeface="Arial" panose="020B0604020202020204" pitchFamily="34" charset="0"/>
              </a:rPr>
              <a:t> </a:t>
            </a:r>
            <a:r>
              <a:rPr lang="en-GB" dirty="0"/>
              <a:t>GT, genotype; HCC, hepatocellular carcinoma; HCV, hepatitis C virus;</a:t>
            </a:r>
            <a:r>
              <a:rPr lang="en-GB" dirty="0">
                <a:solidFill>
                  <a:schemeClr val="dk1"/>
                </a:solidFill>
              </a:rPr>
              <a:t> IFN, interferon; </a:t>
            </a:r>
            <a:r>
              <a:rPr lang="en-GB" dirty="0"/>
              <a:t>LDV, ledipasvir</a:t>
            </a:r>
            <a:r>
              <a:rPr lang="en-GB" dirty="0">
                <a:sym typeface="Symbol" panose="05050102010706020507" pitchFamily="18" charset="2"/>
              </a:rPr>
              <a:t>; PI, protease inhibitor; </a:t>
            </a:r>
            <a:r>
              <a:rPr lang="en-GB" dirty="0"/>
              <a:t>MELD, Model for End-Stage Liver Disease; RBV, ribavirin; SOF, sofosbuvir; VEL, velpatasvir</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dirty="0"/>
          </a:p>
        </p:txBody>
      </p:sp>
    </p:spTree>
    <p:extLst>
      <p:ext uri="{BB962C8B-B14F-4D97-AF65-F5344CB8AC3E}">
        <p14:creationId xmlns:p14="http://schemas.microsoft.com/office/powerpoint/2010/main" val="2260423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a:t>
            </a:r>
            <a:r>
              <a:rPr lang="en-GB" dirty="0">
                <a:cs typeface="Arial" panose="020B0604020202020204" pitchFamily="34" charset="0"/>
              </a:rPr>
              <a:t> DAA, direct-acting antiviral; </a:t>
            </a:r>
            <a:r>
              <a:rPr lang="en-GB" dirty="0"/>
              <a:t>eGFR, </a:t>
            </a:r>
            <a:r>
              <a:rPr lang="en-GB" dirty="0">
                <a:solidFill>
                  <a:schemeClr val="dk1"/>
                </a:solidFill>
              </a:rPr>
              <a:t>estimated glomerular filtration rate;</a:t>
            </a:r>
            <a:r>
              <a:rPr lang="en-GB" dirty="0"/>
              <a:t> GLE, glecaprevir; GT, genotype; HCC, hepatocellular carcinoma; HCV, hepatitis C virus;</a:t>
            </a:r>
            <a:r>
              <a:rPr lang="en-GB" dirty="0">
                <a:solidFill>
                  <a:schemeClr val="dk1"/>
                </a:solidFill>
              </a:rPr>
              <a:t> </a:t>
            </a:r>
            <a:r>
              <a:rPr lang="en-GB" dirty="0"/>
              <a:t>LDV, ledipasvir</a:t>
            </a:r>
            <a:r>
              <a:rPr lang="en-GB" dirty="0">
                <a:sym typeface="Symbol" panose="05050102010706020507" pitchFamily="18" charset="2"/>
              </a:rPr>
              <a:t>; MDT, multidisciplinary team; PIB</a:t>
            </a:r>
            <a:r>
              <a:rPr lang="en-GB" dirty="0"/>
              <a:t>, pibrentasvir; RBV, ribavirin; SOF, sofosbuvir; SVR, sustained </a:t>
            </a:r>
            <a:r>
              <a:rPr lang="en-GB" dirty="0" err="1"/>
              <a:t>virological</a:t>
            </a:r>
            <a:r>
              <a:rPr lang="en-GB" dirty="0"/>
              <a:t> response; VEL, velpatasvir</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dirty="0"/>
          </a:p>
        </p:txBody>
      </p:sp>
    </p:spTree>
    <p:extLst>
      <p:ext uri="{BB962C8B-B14F-4D97-AF65-F5344CB8AC3E}">
        <p14:creationId xmlns:p14="http://schemas.microsoft.com/office/powerpoint/2010/main" val="135406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8</a:t>
            </a:fld>
            <a:endParaRPr lang="en-GB" dirty="0"/>
          </a:p>
        </p:txBody>
      </p:sp>
    </p:spTree>
    <p:extLst>
      <p:ext uri="{BB962C8B-B14F-4D97-AF65-F5344CB8AC3E}">
        <p14:creationId xmlns:p14="http://schemas.microsoft.com/office/powerpoint/2010/main" val="572479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CHC, chronic hepatitis C; HBV, hepatitis B virus;</a:t>
            </a:r>
            <a:r>
              <a:rPr lang="en-GB" dirty="0">
                <a:solidFill>
                  <a:schemeClr val="dk1"/>
                </a:solidFill>
              </a:rPr>
              <a:t> </a:t>
            </a:r>
            <a:r>
              <a:rPr lang="en-GB" dirty="0"/>
              <a:t>HCV, hepatitis C virus;</a:t>
            </a:r>
            <a:r>
              <a:rPr lang="en-GB" dirty="0">
                <a:solidFill>
                  <a:schemeClr val="dk1"/>
                </a:solidFill>
              </a:rPr>
              <a:t> </a:t>
            </a:r>
            <a:r>
              <a:rPr lang="en-GB" dirty="0"/>
              <a:t>OST, opioid substitution therapy; PWID, people who inject drugs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dirty="0"/>
          </a:p>
        </p:txBody>
      </p:sp>
    </p:spTree>
    <p:extLst>
      <p:ext uri="{BB962C8B-B14F-4D97-AF65-F5344CB8AC3E}">
        <p14:creationId xmlns:p14="http://schemas.microsoft.com/office/powerpoint/2010/main" val="3110645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a:t>
            </a:r>
            <a:r>
              <a:rPr lang="en-GB" dirty="0">
                <a:cs typeface="Arial" panose="020B0604020202020204" pitchFamily="34" charset="0"/>
              </a:rPr>
              <a:t> </a:t>
            </a:r>
            <a:r>
              <a:rPr lang="en-GB" dirty="0"/>
              <a:t>CHC, chronic hepatitis C; DSV, dasabuvir; EBR, elbasvir; GLE, glecaprevir; GZR, grazoprevir; GT, genotype; HCV, hepatitis C virus;</a:t>
            </a:r>
            <a:r>
              <a:rPr lang="en-GB" dirty="0">
                <a:solidFill>
                  <a:schemeClr val="dk1"/>
                </a:solidFill>
              </a:rPr>
              <a:t> </a:t>
            </a:r>
            <a:r>
              <a:rPr lang="en-GB" dirty="0"/>
              <a:t>LDV, ledipasvir</a:t>
            </a:r>
            <a:r>
              <a:rPr lang="en-GB" dirty="0">
                <a:sym typeface="Symbol" panose="05050102010706020507" pitchFamily="18" charset="2"/>
              </a:rPr>
              <a:t>; </a:t>
            </a:r>
            <a:r>
              <a:rPr lang="en-GB" dirty="0"/>
              <a:t>OBV, ombitasvir; PIB, pibrentasvir; PTV/r, paritaprevir/ritonavir; SOF, sofosbuvir; SVR, sustained virological response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dirty="0"/>
          </a:p>
        </p:txBody>
      </p:sp>
    </p:spTree>
    <p:extLst>
      <p:ext uri="{BB962C8B-B14F-4D97-AF65-F5344CB8AC3E}">
        <p14:creationId xmlns:p14="http://schemas.microsoft.com/office/powerpoint/2010/main" val="4231812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a:t>
            </a:r>
            <a:r>
              <a:rPr lang="en-GB" dirty="0">
                <a:cs typeface="Arial" panose="020B0604020202020204" pitchFamily="34" charset="0"/>
              </a:rPr>
              <a:t> </a:t>
            </a:r>
            <a:r>
              <a:rPr lang="en-GB" dirty="0"/>
              <a:t>HCC, hepatocellular carcinoma; MSM, </a:t>
            </a:r>
            <a:r>
              <a:rPr lang="en-GB" dirty="0">
                <a:solidFill>
                  <a:schemeClr val="dk1"/>
                </a:solidFill>
              </a:rPr>
              <a:t>men who have sex with men; PWID, people who inject drugs; </a:t>
            </a:r>
            <a:r>
              <a:rPr lang="en-GB" dirty="0"/>
              <a:t>SVR, sustained virological response; US, ultrasound</a:t>
            </a: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dirty="0"/>
          </a:p>
        </p:txBody>
      </p:sp>
    </p:spTree>
    <p:extLst>
      <p:ext uri="{BB962C8B-B14F-4D97-AF65-F5344CB8AC3E}">
        <p14:creationId xmlns:p14="http://schemas.microsoft.com/office/powerpoint/2010/main" val="1010509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ALT, alanine aminotransferase; DAA, direct-acting antiviral; DDI, drug–drug interaction; DSV, dasabuvir; eGFR, estimated glomerular filtration rate; EIA, enzyme immunoassay; EOT, end of treatment; HCV, hepatitis C virus; IFN, interferon; LLOD, lower limit of detection; OBV, ombitasvir; PI, protease inhibitor; PTV/r, paritaprevir/ritonavir; SOF, sofosbuvir; SVR, sustained virological response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dirty="0"/>
          </a:p>
        </p:txBody>
      </p:sp>
    </p:spTree>
    <p:extLst>
      <p:ext uri="{BB962C8B-B14F-4D97-AF65-F5344CB8AC3E}">
        <p14:creationId xmlns:p14="http://schemas.microsoft.com/office/powerpoint/2010/main" val="5765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HCV, hepatitis C virus; MDT, </a:t>
            </a:r>
            <a:r>
              <a:rPr lang="en-GB" dirty="0">
                <a:solidFill>
                  <a:schemeClr val="dk1"/>
                </a:solidFill>
              </a:rPr>
              <a:t>multidisciplinary team; </a:t>
            </a:r>
            <a:r>
              <a:rPr lang="en-GB" dirty="0"/>
              <a:t>SVR, sustained virological response</a:t>
            </a:r>
            <a:endParaRPr lang="en-GB" dirty="0">
              <a:solidFill>
                <a:schemeClr val="dk1"/>
              </a:solidFill>
            </a:endParaRPr>
          </a:p>
          <a:p>
            <a:pPr marL="0" indent="0">
              <a:buNone/>
            </a:pP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dirty="0"/>
          </a:p>
        </p:txBody>
      </p:sp>
    </p:spTree>
    <p:extLst>
      <p:ext uri="{BB962C8B-B14F-4D97-AF65-F5344CB8AC3E}">
        <p14:creationId xmlns:p14="http://schemas.microsoft.com/office/powerpoint/2010/main" val="552137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DAA, direct-acting antiviral; DDI, drug–drug interaction; DSV, dasabuvir; EBR, elbasvir; GLE, glecaprevir; GZR, grazoprevir; HCV, hepatitis C virus; LDV, ledipasvir; NNRTI, non-nucleoside reverse transcriptase inhibitor; NRTI, nucleoside reverse transcriptase inhibitor; OBV, ombitasvir; PTV/r, paritaprevir/ritonavir; PIB, pibrentasvir; SOF, sofosbuvir; VEL, velpatasvir; VOX, voxilaprevir</a:t>
            </a:r>
            <a:endParaRPr lang="en-GB" i="1" dirty="0"/>
          </a:p>
          <a:p>
            <a:pPr marL="0" indent="0">
              <a:buNone/>
            </a:pPr>
            <a:endParaRPr lang="en-GB" i="1" dirty="0"/>
          </a:p>
          <a:p>
            <a:pPr marL="0" indent="0">
              <a:buNone/>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dirty="0"/>
          </a:p>
        </p:txBody>
      </p:sp>
    </p:spTree>
    <p:extLst>
      <p:ext uri="{BB962C8B-B14F-4D97-AF65-F5344CB8AC3E}">
        <p14:creationId xmlns:p14="http://schemas.microsoft.com/office/powerpoint/2010/main" val="3633696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Abbreviations: DAA, direct-acting antiviral; DDI, drug–drug interaction; DSV, dasabuvir; EBR, elbasvir; GLE, glecaprevir; GZR, grazoprevir; HCV, hepatitis C virus; LDV, ledipasvir; MDMA, 3,4-methylenedioxymethamphetamine; OBV, ombitasvir; PTV/r, paritaprevir/ritonavir; PIB, pibrentasvir; SOF, sofosbuvir; VEL, velpatasvir; VOX, voxilaprevir</a:t>
            </a:r>
            <a:endParaRPr lang="en-GB" i="1" dirty="0"/>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dirty="0"/>
          </a:p>
        </p:txBody>
      </p:sp>
    </p:spTree>
    <p:extLst>
      <p:ext uri="{BB962C8B-B14F-4D97-AF65-F5344CB8AC3E}">
        <p14:creationId xmlns:p14="http://schemas.microsoft.com/office/powerpoint/2010/main" val="3933092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endParaRPr lang="en-GB" i="1" dirty="0"/>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dirty="0"/>
          </a:p>
        </p:txBody>
      </p:sp>
    </p:spTree>
    <p:extLst>
      <p:ext uri="{BB962C8B-B14F-4D97-AF65-F5344CB8AC3E}">
        <p14:creationId xmlns:p14="http://schemas.microsoft.com/office/powerpoint/2010/main" val="26776757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endParaRPr lang="en-GB" i="1" dirty="0"/>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dirty="0"/>
          </a:p>
        </p:txBody>
      </p:sp>
    </p:spTree>
    <p:extLst>
      <p:ext uri="{BB962C8B-B14F-4D97-AF65-F5344CB8AC3E}">
        <p14:creationId xmlns:p14="http://schemas.microsoft.com/office/powerpoint/2010/main" val="6669642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endParaRPr lang="en-GB" i="1" dirty="0"/>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dirty="0"/>
          </a:p>
        </p:txBody>
      </p:sp>
    </p:spTree>
    <p:extLst>
      <p:ext uri="{BB962C8B-B14F-4D97-AF65-F5344CB8AC3E}">
        <p14:creationId xmlns:p14="http://schemas.microsoft.com/office/powerpoint/2010/main" val="338312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GT, genotype; HCC, hepatocellular carcinoma; HCV, hepatitis C virus; WHO, World Health Organization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9</a:t>
            </a:fld>
            <a:endParaRPr lang="en-GB" dirty="0"/>
          </a:p>
        </p:txBody>
      </p:sp>
    </p:spTree>
    <p:extLst>
      <p:ext uri="{BB962C8B-B14F-4D97-AF65-F5344CB8AC3E}">
        <p14:creationId xmlns:p14="http://schemas.microsoft.com/office/powerpoint/2010/main" val="2367961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endParaRPr lang="en-GB" i="1" dirty="0"/>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dirty="0"/>
          </a:p>
        </p:txBody>
      </p:sp>
    </p:spTree>
    <p:extLst>
      <p:ext uri="{BB962C8B-B14F-4D97-AF65-F5344CB8AC3E}">
        <p14:creationId xmlns:p14="http://schemas.microsoft.com/office/powerpoint/2010/main" val="41635749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211"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DAA, direct-acting antiviral; DDI, drug–drug interaction; DSV, dasabuvir; EBR, elbasvir; GLE, glecaprevir; GZR, grazoprevir; HCV, hepatitis C virus; LDV, ledipasvir; OBV, ombitasvir; PTV/r, paritaprevir/ritonavir; PIB, pibrentasvir; SOF, sofosbuvir; VEL, velpatasvir; VOX, voxilaprevir</a:t>
            </a:r>
            <a:endParaRPr lang="en-GB" i="1" dirty="0"/>
          </a:p>
          <a:p>
            <a:pPr marL="0" indent="0" defTabSz="913211">
              <a:buNone/>
              <a:defRPr/>
            </a:pPr>
            <a:endParaRPr lang="en-GB" i="1" dirty="0"/>
          </a:p>
          <a:p>
            <a:pPr marL="0" indent="0" defTabSz="913211">
              <a:buNone/>
              <a:defRPr/>
            </a:pPr>
            <a:r>
              <a:rPr lang="en-GB" i="1" dirty="0"/>
              <a:t>Notes: Some drugs may require dose modifications dependent on hepatic function. Please refer to the product label for individual drugs for dosing advice. The symbol (green, amber, red) used to rank the clinical significance of the drug interaction is based on www.hep-druginteractions.org (University of Liverpool). For additional drug-drug interactions and for a more extensive range of drugs, detailed pharmacokinetic interaction data and dosage adjustments, refer to the abovementioned website.</a:t>
            </a:r>
          </a:p>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dirty="0"/>
          </a:p>
        </p:txBody>
      </p:sp>
    </p:spTree>
    <p:extLst>
      <p:ext uri="{BB962C8B-B14F-4D97-AF65-F5344CB8AC3E}">
        <p14:creationId xmlns:p14="http://schemas.microsoft.com/office/powerpoint/2010/main" val="11031092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Abbreviations: Ab, antibody; ALT, alanine aminotransferase; HBsAg, hepatitis B surface antigen; HBV, hepatitis B virus; HCV, hepatitis C virus; NA,</a:t>
            </a:r>
            <a:r>
              <a:rPr lang="en-GB" dirty="0">
                <a:cs typeface="Arial" panose="020B0604020202020204" pitchFamily="34" charset="0"/>
              </a:rPr>
              <a:t> nucleos(t)ide analogue </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dirty="0"/>
          </a:p>
        </p:txBody>
      </p:sp>
    </p:spTree>
    <p:extLst>
      <p:ext uri="{BB962C8B-B14F-4D97-AF65-F5344CB8AC3E}">
        <p14:creationId xmlns:p14="http://schemas.microsoft.com/office/powerpoint/2010/main" val="3533421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CHC, chronic hepatitis C; DAA, direct-acting antiviral; DDI, drug–drug interaction; HCV, hepatitis C virus; IFN, interferon; </a:t>
            </a:r>
            <a:r>
              <a:rPr lang="en-GB" dirty="0">
                <a:sym typeface="Symbol" panose="05050102010706020507" pitchFamily="18" charset="2"/>
              </a:rPr>
              <a:t>MDT, multidisciplinary team; </a:t>
            </a:r>
            <a:r>
              <a:rPr lang="en-GB" dirty="0"/>
              <a:t>RBV, ribavirin; RTX, rituximab</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dirty="0"/>
          </a:p>
        </p:txBody>
      </p:sp>
    </p:spTree>
    <p:extLst>
      <p:ext uri="{BB962C8B-B14F-4D97-AF65-F5344CB8AC3E}">
        <p14:creationId xmlns:p14="http://schemas.microsoft.com/office/powerpoint/2010/main" val="2292698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CKD, chronic kidney disease; DSV, dasabuvir; EBR, elbasvir; eGFR, </a:t>
            </a:r>
            <a:r>
              <a:rPr lang="en-GB" dirty="0">
                <a:solidFill>
                  <a:schemeClr val="dk1"/>
                </a:solidFill>
              </a:rPr>
              <a:t>estimated glomerular filtration rate;</a:t>
            </a:r>
            <a:r>
              <a:rPr lang="en-GB" dirty="0"/>
              <a:t> ESRD, end-stage renal disease; GLE, glecaprevir; GT, genotype; GZR, grazoprevir; </a:t>
            </a:r>
            <a:r>
              <a:rPr lang="en-GB" dirty="0">
                <a:sym typeface="Symbol" panose="05050102010706020507" pitchFamily="18" charset="2"/>
              </a:rPr>
              <a:t>MDT, multidisciplinary team; </a:t>
            </a:r>
            <a:r>
              <a:rPr lang="en-GB" dirty="0"/>
              <a:t>OBV, ombitasvir; PIB, pibrentasvir; PTV/r, paritaprevir/ritonavir; SOF, sofosbuvir</a:t>
            </a:r>
            <a:endParaRPr lang="en-GB" dirty="0">
              <a:sym typeface="Symbol" panose="05050102010706020507" pitchFamily="18" charset="2"/>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546015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eGFR, </a:t>
            </a:r>
            <a:r>
              <a:rPr lang="en-GB" dirty="0">
                <a:solidFill>
                  <a:schemeClr val="dk1"/>
                </a:solidFill>
              </a:rPr>
              <a:t>estimated glomerular filtration rate;</a:t>
            </a:r>
            <a:r>
              <a:rPr lang="en-GB" dirty="0"/>
              <a:t> EOT, end of treatment; GLE, glecaprevir; GT, genotype; HCV, hepatitis C virus; LDV, ledipasvir; PIB, pibrentasvir; SOF, sofosbuvir; VEL, velpatasvir</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dirty="0"/>
          </a:p>
        </p:txBody>
      </p:sp>
    </p:spTree>
    <p:extLst>
      <p:ext uri="{BB962C8B-B14F-4D97-AF65-F5344CB8AC3E}">
        <p14:creationId xmlns:p14="http://schemas.microsoft.com/office/powerpoint/2010/main" val="36379146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Ab, antibody; DAA, direct-acting antiviral;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dirty="0"/>
          </a:p>
        </p:txBody>
      </p:sp>
    </p:spTree>
    <p:extLst>
      <p:ext uri="{BB962C8B-B14F-4D97-AF65-F5344CB8AC3E}">
        <p14:creationId xmlns:p14="http://schemas.microsoft.com/office/powerpoint/2010/main" val="38175115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Ab, antibody; DAA, direct-acting antiviral; HCV, hepatitis C virus; IDU, injecting drug use; OST, opioid substitution therapy; </a:t>
            </a:r>
            <a:r>
              <a:rPr lang="en-GB" dirty="0">
                <a:cs typeface="Arial" panose="020B0604020202020204" pitchFamily="34" charset="0"/>
              </a:rPr>
              <a:t>PWID, people who inject drugs; SVR, sustained virological response</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dirty="0"/>
          </a:p>
        </p:txBody>
      </p:sp>
    </p:spTree>
    <p:extLst>
      <p:ext uri="{BB962C8B-B14F-4D97-AF65-F5344CB8AC3E}">
        <p14:creationId xmlns:p14="http://schemas.microsoft.com/office/powerpoint/2010/main" val="37353229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DAA, direct-acting antiviral; HCV, hepatitis C virus; IFN, interferon; RBV, ribavirin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dirty="0"/>
          </a:p>
        </p:txBody>
      </p:sp>
    </p:spTree>
    <p:extLst>
      <p:ext uri="{BB962C8B-B14F-4D97-AF65-F5344CB8AC3E}">
        <p14:creationId xmlns:p14="http://schemas.microsoft.com/office/powerpoint/2010/main" val="37738177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Abbreviations: DAA, direct-acting antiviral; GT, genotype; LDV, ledipasvir; SOF, sofosbuvir; TE, treatment-experienced; TN, treatment-naïve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dirty="0"/>
          </a:p>
        </p:txBody>
      </p:sp>
    </p:spTree>
    <p:extLst>
      <p:ext uri="{BB962C8B-B14F-4D97-AF65-F5344CB8AC3E}">
        <p14:creationId xmlns:p14="http://schemas.microsoft.com/office/powerpoint/2010/main" val="402156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CTP, Child–Turcotte–Pugh; HCC, hepatocellular carcinoma; HCV, hepatitis C virus</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10</a:t>
            </a:fld>
            <a:endParaRPr lang="en-GB" dirty="0"/>
          </a:p>
        </p:txBody>
      </p:sp>
    </p:spTree>
    <p:extLst>
      <p:ext uri="{BB962C8B-B14F-4D97-AF65-F5344CB8AC3E}">
        <p14:creationId xmlns:p14="http://schemas.microsoft.com/office/powerpoint/2010/main" val="1205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HCC, hepatocellular carcinoma; HCV, hepatitis C virus; SVR, sustained virological response</a:t>
            </a:r>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dirty="0"/>
          </a:p>
        </p:txBody>
      </p:sp>
    </p:spTree>
    <p:extLst>
      <p:ext uri="{BB962C8B-B14F-4D97-AF65-F5344CB8AC3E}">
        <p14:creationId xmlns:p14="http://schemas.microsoft.com/office/powerpoint/2010/main" val="364524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HCV, hepatitis C virus; SMR, standardized mortality ratio; SVR, sustained virological response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dirty="0"/>
          </a:p>
        </p:txBody>
      </p:sp>
    </p:spTree>
    <p:extLst>
      <p:ext uri="{BB962C8B-B14F-4D97-AF65-F5344CB8AC3E}">
        <p14:creationId xmlns:p14="http://schemas.microsoft.com/office/powerpoint/2010/main" val="419522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CHC, chronic hepatitis C infection; HCV, hepatitis C virus</a:t>
            </a:r>
          </a:p>
        </p:txBody>
      </p:sp>
      <p:sp>
        <p:nvSpPr>
          <p:cNvPr id="4" name="Slide Number Placeholder 3"/>
          <p:cNvSpPr>
            <a:spLocks noGrp="1"/>
          </p:cNvSpPr>
          <p:nvPr>
            <p:ph type="sldNum" sz="quarter" idx="10"/>
          </p:nvPr>
        </p:nvSpPr>
        <p:spPr/>
        <p:txBody>
          <a:bodyPr/>
          <a:lstStyle/>
          <a:p>
            <a:fld id="{AFBBAD97-B6EA-450E-B34E-10D8644E9459}" type="slidenum">
              <a:rPr lang="en-GB" smtClean="0"/>
              <a:pPr/>
              <a:t>14</a:t>
            </a:fld>
            <a:endParaRPr lang="en-GB" dirty="0"/>
          </a:p>
        </p:txBody>
      </p:sp>
    </p:spTree>
    <p:extLst>
      <p:ext uri="{BB962C8B-B14F-4D97-AF65-F5344CB8AC3E}">
        <p14:creationId xmlns:p14="http://schemas.microsoft.com/office/powerpoint/2010/main" val="188091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3211">
              <a:buNone/>
              <a:defRPr/>
            </a:pPr>
            <a:r>
              <a:rPr lang="en-GB" dirty="0"/>
              <a:t>Abbreviations: CHC, chronic hepatitis C infection; DAA, direct-acting antiviral</a:t>
            </a:r>
          </a:p>
        </p:txBody>
      </p:sp>
      <p:sp>
        <p:nvSpPr>
          <p:cNvPr id="4" name="Slide Number Placeholder 3"/>
          <p:cNvSpPr>
            <a:spLocks noGrp="1"/>
          </p:cNvSpPr>
          <p:nvPr>
            <p:ph type="sldNum" sz="quarter" idx="10"/>
          </p:nvPr>
        </p:nvSpPr>
        <p:spPr/>
        <p:txBody>
          <a:bodyPr/>
          <a:lstStyle/>
          <a:p>
            <a:fld id="{AFBBAD97-B6EA-450E-B34E-10D8644E9459}" type="slidenum">
              <a:rPr lang="en-GB" smtClean="0"/>
              <a:pPr/>
              <a:t>15</a:t>
            </a:fld>
            <a:endParaRPr lang="en-GB" dirty="0"/>
          </a:p>
        </p:txBody>
      </p:sp>
    </p:spTree>
    <p:extLst>
      <p:ext uri="{BB962C8B-B14F-4D97-AF65-F5344CB8AC3E}">
        <p14:creationId xmlns:p14="http://schemas.microsoft.com/office/powerpoint/2010/main" val="3790800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Subtitle 2">
            <a:extLst>
              <a:ext uri="{FF2B5EF4-FFF2-40B4-BE49-F238E27FC236}">
                <a16:creationId xmlns:a16="http://schemas.microsoft.com/office/drawing/2014/main" id="{B537A10E-A309-4C24-989A-3472EB529877}"/>
              </a:ext>
            </a:extLst>
          </p:cNvPr>
          <p:cNvSpPr>
            <a:spLocks noGrp="1"/>
          </p:cNvSpPr>
          <p:nvPr>
            <p:ph type="subTitle" idx="1" hasCustomPrompt="1"/>
          </p:nvPr>
        </p:nvSpPr>
        <p:spPr>
          <a:xfrm>
            <a:off x="323528" y="1268760"/>
            <a:ext cx="8489328" cy="794373"/>
          </a:xfrm>
        </p:spPr>
        <p:txBody>
          <a:bodyPr anchor="t"/>
          <a:lstStyle>
            <a:lvl1pPr marL="0" indent="0" algn="r">
              <a:buNone/>
              <a:defRPr b="1">
                <a:solidFill>
                  <a:schemeClr val="tx2"/>
                </a:solidFill>
              </a:defRPr>
            </a:lvl1pPr>
          </a:lstStyle>
          <a:p>
            <a:r>
              <a:rPr lang="en-GB" dirty="0"/>
              <a:t>Speaker name</a:t>
            </a:r>
          </a:p>
          <a:p>
            <a:r>
              <a:rPr lang="en-US" dirty="0"/>
              <a:t>I</a:t>
            </a:r>
            <a:r>
              <a:rPr lang="en-GB" dirty="0" err="1"/>
              <a:t>nstitution</a:t>
            </a:r>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2933"/>
            <a:ext cx="8489328" cy="943200"/>
          </a:xfrm>
        </p:spPr>
        <p:txBody>
          <a:bodyPr anchor="b">
            <a:normAutofit/>
          </a:bodyPr>
          <a:lstStyle>
            <a:lvl1pPr algn="r">
              <a:defRPr sz="3200" b="0">
                <a:solidFill>
                  <a:schemeClr val="tx2"/>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81462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chemeClr val="tx2"/>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chemeClr val="tx2"/>
              </a:buClr>
              <a:defRPr sz="2000"/>
            </a:lvl1pPr>
            <a:lvl2pPr>
              <a:buClr>
                <a:schemeClr val="tx2"/>
              </a:buClr>
              <a:defRPr sz="1800"/>
            </a:lvl2pPr>
            <a:lvl3pPr>
              <a:buClr>
                <a:schemeClr val="tx2"/>
              </a:buCl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9"/>
            <a:ext cx="4180678" cy="4622400"/>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5086" y="1340769"/>
            <a:ext cx="4179600" cy="4622400"/>
          </a:xfrm>
        </p:spPr>
        <p:txBody>
          <a:bodyPr>
            <a:normAutofit/>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buClr>
                <a:schemeClr val="accent1"/>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03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3DAAFF-0135-412B-BA64-D98C3F12FE1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 y="138043"/>
            <a:ext cx="9014218" cy="1042269"/>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 id="2147483662"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jpeg"/><Relationship Id="rId17" Type="http://schemas.openxmlformats.org/officeDocument/2006/relationships/slide" Target="slide5.xml"/><Relationship Id="rId2" Type="http://schemas.openxmlformats.org/officeDocument/2006/relationships/notesSlide" Target="../notesSlides/notesSlide5.xml"/><Relationship Id="rId16"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11.jpeg"/><Relationship Id="rId5" Type="http://schemas.openxmlformats.org/officeDocument/2006/relationships/diagramQuickStyle" Target="../diagrams/quickStyle2.xml"/><Relationship Id="rId15" Type="http://schemas.openxmlformats.org/officeDocument/2006/relationships/image" Target="../media/image15.png"/><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 Id="rId1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slide" Target="slide5.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24.xml"/><Relationship Id="rId3" Type="http://schemas.openxmlformats.org/officeDocument/2006/relationships/slide" Target="slide5.xml"/><Relationship Id="rId7" Type="http://schemas.openxmlformats.org/officeDocument/2006/relationships/slide" Target="slide18.xml"/><Relationship Id="rId12" Type="http://schemas.openxmlformats.org/officeDocument/2006/relationships/slide" Target="slide2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17.xml"/><Relationship Id="rId11" Type="http://schemas.openxmlformats.org/officeDocument/2006/relationships/slide" Target="slide22.xml"/><Relationship Id="rId5" Type="http://schemas.openxmlformats.org/officeDocument/2006/relationships/slide" Target="slide16.xml"/><Relationship Id="rId15" Type="http://schemas.openxmlformats.org/officeDocument/2006/relationships/slide" Target="slide26.xml"/><Relationship Id="rId10" Type="http://schemas.openxmlformats.org/officeDocument/2006/relationships/slide" Target="slide21.xml"/><Relationship Id="rId4" Type="http://schemas.openxmlformats.org/officeDocument/2006/relationships/image" Target="../media/image5.png"/><Relationship Id="rId9" Type="http://schemas.openxmlformats.org/officeDocument/2006/relationships/slide" Target="slide20.xml"/><Relationship Id="rId14" Type="http://schemas.openxmlformats.org/officeDocument/2006/relationships/slide" Target="slide25.xml"/></Relationships>
</file>

<file path=ppt/slides/_rels/slide15.xml.rels><?xml version="1.0" encoding="UTF-8" standalone="yes"?>
<Relationships xmlns="http://schemas.openxmlformats.org/package/2006/relationships"><Relationship Id="rId8" Type="http://schemas.openxmlformats.org/officeDocument/2006/relationships/slide" Target="slide33.xml"/><Relationship Id="rId13" Type="http://schemas.openxmlformats.org/officeDocument/2006/relationships/slide" Target="slide39.xml"/><Relationship Id="rId3" Type="http://schemas.openxmlformats.org/officeDocument/2006/relationships/slide" Target="slide5.xml"/><Relationship Id="rId7" Type="http://schemas.openxmlformats.org/officeDocument/2006/relationships/slide" Target="slide32.xml"/><Relationship Id="rId12" Type="http://schemas.openxmlformats.org/officeDocument/2006/relationships/slide" Target="slide3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slide" Target="slide31.xml"/><Relationship Id="rId11" Type="http://schemas.openxmlformats.org/officeDocument/2006/relationships/slide" Target="slide37.xml"/><Relationship Id="rId5" Type="http://schemas.openxmlformats.org/officeDocument/2006/relationships/slide" Target="slide30.xml"/><Relationship Id="rId10" Type="http://schemas.openxmlformats.org/officeDocument/2006/relationships/slide" Target="slide36.xml"/><Relationship Id="rId4" Type="http://schemas.openxmlformats.org/officeDocument/2006/relationships/image" Target="../media/image5.png"/><Relationship Id="rId9" Type="http://schemas.openxmlformats.org/officeDocument/2006/relationships/slide" Target="slide34.xml"/><Relationship Id="rId14" Type="http://schemas.openxmlformats.org/officeDocument/2006/relationships/slide" Target="slide40.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4.xml"/></Relationships>
</file>

<file path=ppt/slides/_rels/slide2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chart" Target="../charts/chart4.xml"/><Relationship Id="rId11" Type="http://schemas.openxmlformats.org/officeDocument/2006/relationships/image" Target="../media/image5.png"/><Relationship Id="rId5" Type="http://schemas.openxmlformats.org/officeDocument/2006/relationships/chart" Target="../charts/chart3.xml"/><Relationship Id="rId10" Type="http://schemas.openxmlformats.org/officeDocument/2006/relationships/slide" Target="slide14.xml"/><Relationship Id="rId4" Type="http://schemas.openxmlformats.org/officeDocument/2006/relationships/chart" Target="../charts/chart2.xml"/><Relationship Id="rId9" Type="http://schemas.openxmlformats.org/officeDocument/2006/relationships/chart" Target="../charts/char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hyperlink" Target="http://www.hep-druginteractions.org/"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slide" Target="slide15.xml"/><Relationship Id="rId4" Type="http://schemas.openxmlformats.org/officeDocument/2006/relationships/slide" Target="slide41.xml"/></Relationships>
</file>

<file path=ppt/slides/_rels/slide3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49.xml"/><Relationship Id="rId3" Type="http://schemas.openxmlformats.org/officeDocument/2006/relationships/slide" Target="slide50.xml"/><Relationship Id="rId7" Type="http://schemas.openxmlformats.org/officeDocument/2006/relationships/slide" Target="slide54.xml"/><Relationship Id="rId12"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slide" Target="slide53.xml"/><Relationship Id="rId11" Type="http://schemas.openxmlformats.org/officeDocument/2006/relationships/slide" Target="slide15.xml"/><Relationship Id="rId5" Type="http://schemas.openxmlformats.org/officeDocument/2006/relationships/slide" Target="slide52.xml"/><Relationship Id="rId10" Type="http://schemas.openxmlformats.org/officeDocument/2006/relationships/slide" Target="slide57.xml"/><Relationship Id="rId4" Type="http://schemas.openxmlformats.org/officeDocument/2006/relationships/slide" Target="slide51.xml"/><Relationship Id="rId9" Type="http://schemas.openxmlformats.org/officeDocument/2006/relationships/slide" Target="slide56.xml"/></Relationships>
</file>

<file path=ppt/slides/_rels/slide3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5.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5.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7.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5.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5.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5.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5.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slide" Target="slid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pps.who.int/iris/bitstream/handle/10665/255016/9789241565455-eng.pdf?sequence=1"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5.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5023BA-F0E0-4C90-A896-D588B5EFA9DE}"/>
              </a:ext>
            </a:extLst>
          </p:cNvPr>
          <p:cNvSpPr>
            <a:spLocks noGrp="1"/>
          </p:cNvSpPr>
          <p:nvPr>
            <p:ph type="subTitle" idx="1"/>
          </p:nvPr>
        </p:nvSpPr>
        <p:spPr>
          <a:xfrm>
            <a:off x="323528" y="1268760"/>
            <a:ext cx="8489328" cy="966440"/>
          </a:xfrm>
        </p:spPr>
        <p:txBody>
          <a:bodyPr>
            <a:normAutofit/>
          </a:bodyPr>
          <a:lstStyle/>
          <a:p>
            <a:r>
              <a:rPr lang="en-US" sz="5400" b="0" dirty="0">
                <a:solidFill>
                  <a:schemeClr val="accent1"/>
                </a:solidFill>
              </a:rPr>
              <a:t>HCV</a:t>
            </a:r>
            <a:endParaRPr lang="en-GB" sz="5400" b="0" dirty="0">
              <a:solidFill>
                <a:schemeClr val="accent1"/>
              </a:solidFill>
            </a:endParaRPr>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GB" dirty="0"/>
              <a:t>EASL Recommendations</a:t>
            </a:r>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E30BF-1C6B-41CF-BFDE-F7D7E08CC7AF}"/>
              </a:ext>
            </a:extLst>
          </p:cNvPr>
          <p:cNvSpPr>
            <a:spLocks noGrp="1"/>
          </p:cNvSpPr>
          <p:nvPr>
            <p:ph type="title"/>
          </p:nvPr>
        </p:nvSpPr>
        <p:spPr/>
        <p:txBody>
          <a:bodyPr/>
          <a:lstStyle/>
          <a:p>
            <a:r>
              <a:rPr lang="en-GB" dirty="0"/>
              <a:t>Natural history/disease burden</a:t>
            </a:r>
          </a:p>
        </p:txBody>
      </p:sp>
      <p:sp>
        <p:nvSpPr>
          <p:cNvPr id="3" name="Text Placeholder 2">
            <a:extLst>
              <a:ext uri="{FF2B5EF4-FFF2-40B4-BE49-F238E27FC236}">
                <a16:creationId xmlns:a16="http://schemas.microsoft.com/office/drawing/2014/main" id="{03760BEE-BB4C-425B-87ED-7E6ABD877A90}"/>
              </a:ext>
            </a:extLst>
          </p:cNvPr>
          <p:cNvSpPr>
            <a:spLocks noGrp="1"/>
          </p:cNvSpPr>
          <p:nvPr>
            <p:ph type="body" sz="quarter" idx="10"/>
          </p:nvPr>
        </p:nvSpPr>
        <p:spPr/>
        <p:txBody>
          <a:bodyPr/>
          <a:lstStyle/>
          <a:p>
            <a:endParaRPr lang="en-GB" dirty="0"/>
          </a:p>
          <a:p>
            <a:r>
              <a:rPr lang="en-US" dirty="0"/>
              <a:t>Figure adapted from Asselah T, et al. J Hepatol 2014;61:193–5</a:t>
            </a:r>
          </a:p>
          <a:p>
            <a:r>
              <a:rPr lang="en-GB" dirty="0"/>
              <a:t>1. van der Meer AJ, et al. J Hepatol 2016;65:S95–S108; 2. Butt AA, et al. JAMA Intern Med 2015;175:178</a:t>
            </a:r>
            <a:r>
              <a:rPr lang="en-GB" dirty="0">
                <a:latin typeface="Arial" panose="020B0604020202020204" pitchFamily="34" charset="0"/>
                <a:cs typeface="Arial" panose="020B0604020202020204" pitchFamily="34" charset="0"/>
              </a:rPr>
              <a:t>–</a:t>
            </a:r>
            <a:r>
              <a:rPr lang="en-GB" dirty="0"/>
              <a:t>85; </a:t>
            </a:r>
            <a:br>
              <a:rPr lang="en-GB" dirty="0"/>
            </a:br>
            <a:r>
              <a:rPr lang="en-GB" dirty="0"/>
              <a:t>3. Singh AG, et al. Clin Gastroenterol Hepatol 2010;8:280</a:t>
            </a:r>
            <a:r>
              <a:rPr lang="en-GB" dirty="0">
                <a:latin typeface="Arial" panose="020B0604020202020204" pitchFamily="34" charset="0"/>
                <a:cs typeface="Arial" panose="020B0604020202020204" pitchFamily="34" charset="0"/>
              </a:rPr>
              <a:t>–</a:t>
            </a:r>
            <a:r>
              <a:rPr lang="en-GB" dirty="0"/>
              <a:t>8;</a:t>
            </a:r>
          </a:p>
          <a:p>
            <a:r>
              <a:rPr lang="en-GB" dirty="0"/>
              <a:t>EASL CPG HCV. J Hepatol 2018;</a:t>
            </a:r>
            <a:r>
              <a:rPr lang="en-US" dirty="0"/>
              <a:t>69:461–511.</a:t>
            </a:r>
            <a:endParaRPr lang="en-GB" dirty="0"/>
          </a:p>
        </p:txBody>
      </p:sp>
      <p:sp>
        <p:nvSpPr>
          <p:cNvPr id="4" name="Content Placeholder 3">
            <a:extLst>
              <a:ext uri="{FF2B5EF4-FFF2-40B4-BE49-F238E27FC236}">
                <a16:creationId xmlns:a16="http://schemas.microsoft.com/office/drawing/2014/main" id="{4B78F932-A823-42EB-9638-156768D4CDA6}"/>
              </a:ext>
            </a:extLst>
          </p:cNvPr>
          <p:cNvSpPr>
            <a:spLocks noGrp="1"/>
          </p:cNvSpPr>
          <p:nvPr>
            <p:ph sz="half" idx="1"/>
          </p:nvPr>
        </p:nvSpPr>
        <p:spPr/>
        <p:txBody>
          <a:bodyPr>
            <a:normAutofit/>
          </a:bodyPr>
          <a:lstStyle/>
          <a:p>
            <a:r>
              <a:rPr lang="en-GB" sz="1800" dirty="0"/>
              <a:t>Long-term natural history of HCV infection is highly variable</a:t>
            </a:r>
          </a:p>
          <a:p>
            <a:r>
              <a:rPr lang="en-GB" sz="1800" dirty="0"/>
              <a:t>Chronic HCV infection is accompanied by</a:t>
            </a:r>
          </a:p>
          <a:p>
            <a:pPr lvl="1"/>
            <a:r>
              <a:rPr lang="en-GB" sz="1600" dirty="0"/>
              <a:t>Extrahepatic manifestations reported in up to 75% of patients, including:</a:t>
            </a:r>
            <a:r>
              <a:rPr lang="en-GB" sz="1600" baseline="30000" dirty="0"/>
              <a:t>1</a:t>
            </a:r>
          </a:p>
          <a:p>
            <a:pPr lvl="2"/>
            <a:r>
              <a:rPr lang="en-GB" sz="1400" dirty="0"/>
              <a:t>Mixed cryoglobulinaemia vasculitis, renal disease (elevated creatinine), type 2 diabetes, cardiovascular disease (vasculitis, arterial hypertension), porphyria cutanea tarda, lichen planus and lymphoproliferative disorders </a:t>
            </a:r>
          </a:p>
          <a:p>
            <a:pPr lvl="2"/>
            <a:r>
              <a:rPr lang="en-GB" sz="1400" dirty="0"/>
              <a:t>Non-specific symptoms: fatigue, nausea, abdominal pain, weight loss</a:t>
            </a:r>
          </a:p>
          <a:p>
            <a:pPr lvl="1"/>
            <a:r>
              <a:rPr lang="en-GB" sz="1600" dirty="0"/>
              <a:t>Rapid development of hepatic fibrosis and accelerated time to cirrhosis</a:t>
            </a:r>
            <a:r>
              <a:rPr lang="en-GB" sz="1600" baseline="30000" dirty="0"/>
              <a:t>2</a:t>
            </a:r>
            <a:r>
              <a:rPr lang="en-GB" sz="1600" dirty="0"/>
              <a:t> </a:t>
            </a:r>
          </a:p>
          <a:p>
            <a:pPr lvl="1"/>
            <a:endParaRPr lang="en-GB" sz="1600" dirty="0"/>
          </a:p>
          <a:p>
            <a:pPr lvl="1"/>
            <a:endParaRPr lang="en-GB" sz="1600" dirty="0"/>
          </a:p>
          <a:p>
            <a:pPr lvl="1"/>
            <a:endParaRPr lang="en-GB" sz="1600" dirty="0"/>
          </a:p>
          <a:p>
            <a:pPr lvl="1"/>
            <a:endParaRPr lang="en-GB" sz="1600" dirty="0"/>
          </a:p>
          <a:p>
            <a:pPr lvl="1"/>
            <a:endParaRPr lang="en-GB" sz="1600" dirty="0"/>
          </a:p>
          <a:p>
            <a:pPr lvl="1"/>
            <a:r>
              <a:rPr lang="en-GB" dirty="0"/>
              <a:t>Increased risk for liver failure, HCC and liver-related mortality</a:t>
            </a:r>
            <a:endParaRPr lang="en-GB" baseline="30000" dirty="0"/>
          </a:p>
          <a:p>
            <a:pPr lvl="2"/>
            <a:r>
              <a:rPr lang="en-GB" dirty="0"/>
              <a:t>Overall estimated annual risk for liver failure of 2.9%, HCC 3.2% and</a:t>
            </a:r>
            <a:br>
              <a:rPr lang="en-GB" dirty="0"/>
            </a:br>
            <a:r>
              <a:rPr lang="en-GB" dirty="0"/>
              <a:t>liver-related death 2.7% in patients with advanced fibrosis</a:t>
            </a:r>
            <a:r>
              <a:rPr lang="en-GB" baseline="30000" dirty="0"/>
              <a:t>1,3</a:t>
            </a:r>
            <a:endParaRPr lang="en-GB" sz="1400" baseline="30000" dirty="0"/>
          </a:p>
        </p:txBody>
      </p:sp>
      <p:grpSp>
        <p:nvGrpSpPr>
          <p:cNvPr id="14" name="Group 13">
            <a:extLst>
              <a:ext uri="{FF2B5EF4-FFF2-40B4-BE49-F238E27FC236}">
                <a16:creationId xmlns:a16="http://schemas.microsoft.com/office/drawing/2014/main" id="{804CAEE6-F609-4CF4-8E0F-7178A8EAD9F8}"/>
              </a:ext>
            </a:extLst>
          </p:cNvPr>
          <p:cNvGrpSpPr/>
          <p:nvPr/>
        </p:nvGrpSpPr>
        <p:grpSpPr>
          <a:xfrm>
            <a:off x="593726" y="3651968"/>
            <a:ext cx="8136830" cy="1293410"/>
            <a:chOff x="107504" y="1971422"/>
            <a:chExt cx="8784976" cy="1584176"/>
          </a:xfrm>
        </p:grpSpPr>
        <p:graphicFrame>
          <p:nvGraphicFramePr>
            <p:cNvPr id="5" name="Content Placeholder 5">
              <a:extLst>
                <a:ext uri="{FF2B5EF4-FFF2-40B4-BE49-F238E27FC236}">
                  <a16:creationId xmlns:a16="http://schemas.microsoft.com/office/drawing/2014/main" id="{06F0B071-E581-4EFF-BB5A-58F2D83681D4}"/>
                </a:ext>
              </a:extLst>
            </p:cNvPr>
            <p:cNvGraphicFramePr>
              <a:graphicFrameLocks/>
            </p:cNvGraphicFramePr>
            <p:nvPr>
              <p:extLst>
                <p:ext uri="{D42A27DB-BD31-4B8C-83A1-F6EECF244321}">
                  <p14:modId xmlns:p14="http://schemas.microsoft.com/office/powerpoint/2010/main" val="3409862544"/>
                </p:ext>
              </p:extLst>
            </p:nvPr>
          </p:nvGraphicFramePr>
          <p:xfrm>
            <a:off x="107504" y="1971422"/>
            <a:ext cx="8784976" cy="1584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1" descr="F0.tif">
              <a:extLst>
                <a:ext uri="{FF2B5EF4-FFF2-40B4-BE49-F238E27FC236}">
                  <a16:creationId xmlns:a16="http://schemas.microsoft.com/office/drawing/2014/main" id="{774F5858-69DD-4789-A8A4-A538C42A963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0769" y="2571863"/>
              <a:ext cx="862839" cy="7159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2" descr="F1.tif">
              <a:extLst>
                <a:ext uri="{FF2B5EF4-FFF2-40B4-BE49-F238E27FC236}">
                  <a16:creationId xmlns:a16="http://schemas.microsoft.com/office/drawing/2014/main" id="{B4219FF3-91C6-44B6-8666-D4FB51BD1B8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85270" y="2571864"/>
              <a:ext cx="860301" cy="7159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4" descr="F2.tif">
              <a:extLst>
                <a:ext uri="{FF2B5EF4-FFF2-40B4-BE49-F238E27FC236}">
                  <a16:creationId xmlns:a16="http://schemas.microsoft.com/office/drawing/2014/main" id="{67B3E14C-943F-422F-A9CA-352FA0CC208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20306" y="2547486"/>
              <a:ext cx="860301" cy="715963"/>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5" descr="F3.tif">
              <a:extLst>
                <a:ext uri="{FF2B5EF4-FFF2-40B4-BE49-F238E27FC236}">
                  <a16:creationId xmlns:a16="http://schemas.microsoft.com/office/drawing/2014/main" id="{9397155F-B53A-4FC8-B0D8-AD07835211C8}"/>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12612" y="2558121"/>
              <a:ext cx="861569" cy="71596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0" descr="F4.tif">
              <a:extLst>
                <a:ext uri="{FF2B5EF4-FFF2-40B4-BE49-F238E27FC236}">
                  <a16:creationId xmlns:a16="http://schemas.microsoft.com/office/drawing/2014/main" id="{66B40EE6-4215-4D9D-9005-0213D22D952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44008" y="2573451"/>
              <a:ext cx="857763" cy="7143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B2813F09-9490-4453-9E4E-D0631E945565}"/>
                </a:ext>
              </a:extLst>
            </p:cNvPr>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15102" y="2597024"/>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9">
              <a:extLst>
                <a:ext uri="{FF2B5EF4-FFF2-40B4-BE49-F238E27FC236}">
                  <a16:creationId xmlns:a16="http://schemas.microsoft.com/office/drawing/2014/main" id="{3C67CA5F-AC24-41F6-91C7-44CCFF9A8B3B}"/>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98490" y="2597024"/>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9">
              <a:extLst>
                <a:ext uri="{FF2B5EF4-FFF2-40B4-BE49-F238E27FC236}">
                  <a16:creationId xmlns:a16="http://schemas.microsoft.com/office/drawing/2014/main" id="{C78A96B7-3CD5-43CD-8D41-357FB1D0B3D7}"/>
                </a:ext>
              </a:extLst>
            </p:cNvPr>
            <p:cNvPicPr>
              <a:picLocks noChangeArrowheads="1"/>
            </p:cNvPicPr>
            <p:nvPr/>
          </p:nvPicPr>
          <p:blipFill>
            <a:blip r:embed="rId15" cstate="print">
              <a:extLst>
                <a:ext uri="{BEBA8EAE-BF5A-486C-A8C5-ECC9F3942E4B}">
                  <a14:imgProps xmlns:a14="http://schemas.microsoft.com/office/drawing/2010/main">
                    <a14:imgLayer r:embed="rId16">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812556" y="2598776"/>
              <a:ext cx="900000"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5" name="Picture 14">
            <a:hlinkClick r:id="rId17" action="ppaction://hlinksldjump"/>
            <a:extLst>
              <a:ext uri="{FF2B5EF4-FFF2-40B4-BE49-F238E27FC236}">
                <a16:creationId xmlns:a16="http://schemas.microsoft.com/office/drawing/2014/main" id="{5F36A5F4-806B-4F3B-A83E-F7BF1B169996}"/>
              </a:ext>
            </a:extLst>
          </p:cNvPr>
          <p:cNvPicPr>
            <a:picLocks noChangeAspect="1"/>
          </p:cNvPicPr>
          <p:nvPr/>
        </p:nvPicPr>
        <p:blipFill rotWithShape="1">
          <a:blip r:embed="rId1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543548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22027-E87F-4A0E-84CA-72FADB094993}"/>
              </a:ext>
            </a:extLst>
          </p:cNvPr>
          <p:cNvSpPr>
            <a:spLocks noGrp="1"/>
          </p:cNvSpPr>
          <p:nvPr>
            <p:ph type="title"/>
          </p:nvPr>
        </p:nvSpPr>
        <p:spPr/>
        <p:txBody>
          <a:bodyPr/>
          <a:lstStyle/>
          <a:p>
            <a:r>
              <a:rPr lang="en-GB" dirty="0"/>
              <a:t>Primary goal and impact of HCV therapy</a:t>
            </a:r>
          </a:p>
        </p:txBody>
      </p:sp>
      <p:sp>
        <p:nvSpPr>
          <p:cNvPr id="8" name="Text Placeholder 7">
            <a:extLst>
              <a:ext uri="{FF2B5EF4-FFF2-40B4-BE49-F238E27FC236}">
                <a16:creationId xmlns:a16="http://schemas.microsoft.com/office/drawing/2014/main" id="{C2DC3D49-4A8D-4305-A442-5DD9975C9BE8}"/>
              </a:ext>
            </a:extLst>
          </p:cNvPr>
          <p:cNvSpPr>
            <a:spLocks noGrp="1"/>
          </p:cNvSpPr>
          <p:nvPr>
            <p:ph type="body" sz="quarter" idx="10"/>
          </p:nvPr>
        </p:nvSpPr>
        <p:spPr>
          <a:xfrm>
            <a:off x="4925" y="6479931"/>
            <a:ext cx="7519403" cy="376990"/>
          </a:xfrm>
        </p:spPr>
        <p:txBody>
          <a:bodyPr/>
          <a:lstStyle/>
          <a:p>
            <a:r>
              <a:rPr lang="en-GB" dirty="0"/>
              <a:t>1. van der Meer AJ, et al. J Hepatol 2016;65:S95–S108; 2. D’Ambrosio R, et al. Hepatology 2012;56:532–43; 3. Nahon P, et al. Gastroenterology 2017;152:142–56; 4. van der Meer AJ, et al. JAMA 2012;308:2584–93; 5. Bruno S, et al. J Hepatol 2016;64:1217–23; 6. Lee M-H, et al. J Infect Dis 2012;206:469–77; 7. Singh AG, et al. Clin Gastroenterol Hepatol 2010;8:280</a:t>
            </a:r>
            <a:r>
              <a:rPr lang="en-GB" dirty="0">
                <a:latin typeface="Arial" panose="020B0604020202020204" pitchFamily="34" charset="0"/>
                <a:cs typeface="Arial" panose="020B0604020202020204" pitchFamily="34" charset="0"/>
              </a:rPr>
              <a:t>–</a:t>
            </a:r>
            <a:r>
              <a:rPr lang="en-GB" dirty="0"/>
              <a:t>8;</a:t>
            </a:r>
            <a:br>
              <a:rPr lang="en-GB" dirty="0"/>
            </a:br>
            <a:r>
              <a:rPr lang="en-GB" dirty="0"/>
              <a:t>8. </a:t>
            </a:r>
            <a:r>
              <a:rPr lang="en-US" dirty="0"/>
              <a:t>Hefferman A, et al. Lancet 2019; </a:t>
            </a:r>
            <a:r>
              <a:rPr lang="en-GB" dirty="0"/>
              <a:t>doi: 10.1016/S0140-6736(18)32277-3;</a:t>
            </a:r>
            <a:br>
              <a:rPr lang="en-GB" dirty="0"/>
            </a:br>
            <a:r>
              <a:rPr lang="en-GB" dirty="0"/>
              <a:t>EASL CPG HCV. J Hepatol 2018;</a:t>
            </a:r>
            <a:r>
              <a:rPr lang="en-US" dirty="0"/>
              <a:t>69:461–511.</a:t>
            </a:r>
            <a:endParaRPr lang="en-GB" dirty="0"/>
          </a:p>
        </p:txBody>
      </p:sp>
      <p:sp>
        <p:nvSpPr>
          <p:cNvPr id="7" name="Content Placeholder 6">
            <a:extLst>
              <a:ext uri="{FF2B5EF4-FFF2-40B4-BE49-F238E27FC236}">
                <a16:creationId xmlns:a16="http://schemas.microsoft.com/office/drawing/2014/main" id="{658F17EB-9C07-4202-9F10-BB740F1698BD}"/>
              </a:ext>
            </a:extLst>
          </p:cNvPr>
          <p:cNvSpPr>
            <a:spLocks noGrp="1"/>
          </p:cNvSpPr>
          <p:nvPr>
            <p:ph sz="half" idx="1"/>
          </p:nvPr>
        </p:nvSpPr>
        <p:spPr/>
        <p:txBody>
          <a:bodyPr/>
          <a:lstStyle/>
          <a:p>
            <a:endParaRPr lang="en-GB" dirty="0"/>
          </a:p>
          <a:p>
            <a:endParaRPr lang="en-GB" dirty="0"/>
          </a:p>
          <a:p>
            <a:endParaRPr lang="en-GB" dirty="0"/>
          </a:p>
          <a:p>
            <a:endParaRPr lang="en-GB" dirty="0"/>
          </a:p>
          <a:p>
            <a:r>
              <a:rPr lang="en-GB" dirty="0"/>
              <a:t>SVR corresponds to a definitive cure of HCV infection in nearly all cases and is frequently associated with</a:t>
            </a:r>
          </a:p>
          <a:p>
            <a:pPr lvl="1"/>
            <a:r>
              <a:rPr lang="en-GB" dirty="0"/>
              <a:t>Improvement in extrahepatic manifestations</a:t>
            </a:r>
            <a:r>
              <a:rPr lang="en-GB" baseline="30000" dirty="0"/>
              <a:t>1</a:t>
            </a:r>
          </a:p>
          <a:p>
            <a:pPr lvl="1"/>
            <a:r>
              <a:rPr lang="en-GB" dirty="0"/>
              <a:t>Improvement/disappearance of liver necroinflammation and fibrosis</a:t>
            </a:r>
            <a:r>
              <a:rPr lang="en-GB" baseline="30000" dirty="0"/>
              <a:t>1</a:t>
            </a:r>
            <a:r>
              <a:rPr lang="en-GB" dirty="0"/>
              <a:t> </a:t>
            </a:r>
          </a:p>
          <a:p>
            <a:pPr lvl="1"/>
            <a:r>
              <a:rPr lang="en-GB" dirty="0"/>
              <a:t>Regression of advanced hepatic fibrosis (F3) or cirrhosis (F4)</a:t>
            </a:r>
            <a:r>
              <a:rPr lang="en-GB" baseline="30000" dirty="0"/>
              <a:t>2</a:t>
            </a:r>
          </a:p>
          <a:p>
            <a:pPr lvl="1"/>
            <a:r>
              <a:rPr lang="en-GB" dirty="0"/>
              <a:t>Reduced risk of HCC, hepatic decompensation, non-liver- and liver-related mortality, and liver transplantation</a:t>
            </a:r>
            <a:r>
              <a:rPr lang="en-GB" baseline="30000" dirty="0"/>
              <a:t>3</a:t>
            </a:r>
            <a:r>
              <a:rPr lang="en-GB" baseline="30000" dirty="0">
                <a:latin typeface="Arial" panose="020B0604020202020204" pitchFamily="34" charset="0"/>
                <a:cs typeface="Arial" panose="020B0604020202020204" pitchFamily="34" charset="0"/>
              </a:rPr>
              <a:t>–7</a:t>
            </a:r>
          </a:p>
          <a:p>
            <a:r>
              <a:rPr lang="en-US" dirty="0"/>
              <a:t>HCV therapy is one of the interventions necessary to reduce global burden of disease</a:t>
            </a:r>
            <a:r>
              <a:rPr lang="en-US" baseline="30000" dirty="0"/>
              <a:t>8</a:t>
            </a:r>
            <a:endParaRPr lang="en-GB" baseline="30000" dirty="0"/>
          </a:p>
        </p:txBody>
      </p:sp>
      <p:sp>
        <p:nvSpPr>
          <p:cNvPr id="2" name="Rectangle: Rounded Corners 1">
            <a:extLst>
              <a:ext uri="{FF2B5EF4-FFF2-40B4-BE49-F238E27FC236}">
                <a16:creationId xmlns:a16="http://schemas.microsoft.com/office/drawing/2014/main" id="{789E564B-EC21-415D-AA50-E64208F8E3B4}"/>
              </a:ext>
            </a:extLst>
          </p:cNvPr>
          <p:cNvSpPr/>
          <p:nvPr/>
        </p:nvSpPr>
        <p:spPr>
          <a:xfrm>
            <a:off x="812800" y="1704975"/>
            <a:ext cx="7250113" cy="63817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Primary goal of therapy </a:t>
            </a:r>
            <a:r>
              <a:rPr lang="en-GB" b="1" dirty="0">
                <a:solidFill>
                  <a:schemeClr val="tx1"/>
                </a:solidFill>
                <a:latin typeface="Arial" panose="020B0604020202020204" pitchFamily="34" charset="0"/>
                <a:cs typeface="Arial" panose="020B0604020202020204" pitchFamily="34" charset="0"/>
              </a:rPr>
              <a:t>– </a:t>
            </a:r>
            <a:r>
              <a:rPr lang="en-GB" b="1" dirty="0">
                <a:solidFill>
                  <a:schemeClr val="tx1"/>
                </a:solidFill>
              </a:rPr>
              <a:t>cure HCV infection (SVR12 or SVR24)</a:t>
            </a:r>
          </a:p>
        </p:txBody>
      </p:sp>
      <p:pic>
        <p:nvPicPr>
          <p:cNvPr id="9" name="Picture 8">
            <a:hlinkClick r:id="rId3" action="ppaction://hlinksldjump"/>
            <a:extLst>
              <a:ext uri="{FF2B5EF4-FFF2-40B4-BE49-F238E27FC236}">
                <a16:creationId xmlns:a16="http://schemas.microsoft.com/office/drawing/2014/main" id="{529A348E-59FC-45CA-9801-F1321AD3B4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075278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7FEBCC-7906-4138-BE19-73CC54D78654}"/>
              </a:ext>
            </a:extLst>
          </p:cNvPr>
          <p:cNvPicPr>
            <a:picLocks noChangeAspect="1"/>
          </p:cNvPicPr>
          <p:nvPr/>
        </p:nvPicPr>
        <p:blipFill>
          <a:blip r:embed="rId3"/>
          <a:stretch>
            <a:fillRect/>
          </a:stretch>
        </p:blipFill>
        <p:spPr>
          <a:xfrm>
            <a:off x="4612875" y="4165266"/>
            <a:ext cx="2964095" cy="2105478"/>
          </a:xfrm>
          <a:prstGeom prst="rect">
            <a:avLst/>
          </a:prstGeom>
        </p:spPr>
      </p:pic>
      <p:pic>
        <p:nvPicPr>
          <p:cNvPr id="14" name="Picture 13">
            <a:extLst>
              <a:ext uri="{FF2B5EF4-FFF2-40B4-BE49-F238E27FC236}">
                <a16:creationId xmlns:a16="http://schemas.microsoft.com/office/drawing/2014/main" id="{266D2154-B2D5-4942-B93B-8D99D6BCDF8B}"/>
              </a:ext>
            </a:extLst>
          </p:cNvPr>
          <p:cNvPicPr>
            <a:picLocks noChangeAspect="1"/>
          </p:cNvPicPr>
          <p:nvPr/>
        </p:nvPicPr>
        <p:blipFill>
          <a:blip r:embed="rId4"/>
          <a:stretch>
            <a:fillRect/>
          </a:stretch>
        </p:blipFill>
        <p:spPr>
          <a:xfrm>
            <a:off x="1304986" y="4159266"/>
            <a:ext cx="2935289" cy="2111478"/>
          </a:xfrm>
          <a:prstGeom prst="rect">
            <a:avLst/>
          </a:prstGeom>
        </p:spPr>
      </p:pic>
      <p:pic>
        <p:nvPicPr>
          <p:cNvPr id="6" name="Picture 5">
            <a:extLst>
              <a:ext uri="{FF2B5EF4-FFF2-40B4-BE49-F238E27FC236}">
                <a16:creationId xmlns:a16="http://schemas.microsoft.com/office/drawing/2014/main" id="{85FD2824-492F-4FB4-BBEF-40C117C22727}"/>
              </a:ext>
            </a:extLst>
          </p:cNvPr>
          <p:cNvPicPr>
            <a:picLocks noChangeAspect="1"/>
          </p:cNvPicPr>
          <p:nvPr/>
        </p:nvPicPr>
        <p:blipFill>
          <a:blip r:embed="rId5"/>
          <a:stretch>
            <a:fillRect/>
          </a:stretch>
        </p:blipFill>
        <p:spPr>
          <a:xfrm>
            <a:off x="4610771" y="1876683"/>
            <a:ext cx="2966199" cy="2121916"/>
          </a:xfrm>
          <a:prstGeom prst="rect">
            <a:avLst/>
          </a:prstGeom>
        </p:spPr>
      </p:pic>
      <p:sp>
        <p:nvSpPr>
          <p:cNvPr id="2" name="Title 1">
            <a:extLst>
              <a:ext uri="{FF2B5EF4-FFF2-40B4-BE49-F238E27FC236}">
                <a16:creationId xmlns:a16="http://schemas.microsoft.com/office/drawing/2014/main" id="{079259CF-7A0F-4EA1-A205-8ADE094860F6}"/>
              </a:ext>
            </a:extLst>
          </p:cNvPr>
          <p:cNvSpPr>
            <a:spLocks noGrp="1"/>
          </p:cNvSpPr>
          <p:nvPr>
            <p:ph type="title"/>
          </p:nvPr>
        </p:nvSpPr>
        <p:spPr/>
        <p:txBody>
          <a:bodyPr>
            <a:normAutofit fontScale="90000"/>
          </a:bodyPr>
          <a:lstStyle/>
          <a:p>
            <a:r>
              <a:rPr lang="en-GB" dirty="0"/>
              <a:t>Overall survival in patients with chronic HCV infection and cirrhosis with and without SVR</a:t>
            </a:r>
          </a:p>
        </p:txBody>
      </p:sp>
      <p:sp>
        <p:nvSpPr>
          <p:cNvPr id="3" name="Text Placeholder 2">
            <a:extLst>
              <a:ext uri="{FF2B5EF4-FFF2-40B4-BE49-F238E27FC236}">
                <a16:creationId xmlns:a16="http://schemas.microsoft.com/office/drawing/2014/main" id="{80BE968C-0846-4C22-9219-12EB7A6219CB}"/>
              </a:ext>
            </a:extLst>
          </p:cNvPr>
          <p:cNvSpPr>
            <a:spLocks noGrp="1"/>
          </p:cNvSpPr>
          <p:nvPr>
            <p:ph type="body" sz="quarter" idx="10"/>
          </p:nvPr>
        </p:nvSpPr>
        <p:spPr/>
        <p:txBody>
          <a:bodyPr/>
          <a:lstStyle/>
          <a:p>
            <a:r>
              <a:rPr lang="en-GB" dirty="0"/>
              <a:t>Bruno S, et al. J </a:t>
            </a:r>
            <a:r>
              <a:rPr lang="en-GB" dirty="0" err="1"/>
              <a:t>Hepatol</a:t>
            </a:r>
            <a:r>
              <a:rPr lang="en-GB" dirty="0"/>
              <a:t> 2016;64:1217–23;</a:t>
            </a:r>
          </a:p>
          <a:p>
            <a:r>
              <a:rPr lang="en-GB" dirty="0"/>
              <a:t>EASL CPG HCV. J Hepatol 2018;</a:t>
            </a:r>
            <a:r>
              <a:rPr lang="en-US" dirty="0"/>
              <a:t>69:461–511.</a:t>
            </a:r>
            <a:endParaRPr lang="en-GB" dirty="0"/>
          </a:p>
        </p:txBody>
      </p:sp>
      <p:sp>
        <p:nvSpPr>
          <p:cNvPr id="7" name="Rectangle 6">
            <a:extLst>
              <a:ext uri="{FF2B5EF4-FFF2-40B4-BE49-F238E27FC236}">
                <a16:creationId xmlns:a16="http://schemas.microsoft.com/office/drawing/2014/main" id="{EB6BB3B4-D559-4D38-AA43-BA5A0ED52F1E}"/>
              </a:ext>
            </a:extLst>
          </p:cNvPr>
          <p:cNvSpPr/>
          <p:nvPr/>
        </p:nvSpPr>
        <p:spPr>
          <a:xfrm>
            <a:off x="1187624" y="1192797"/>
            <a:ext cx="6768752" cy="523220"/>
          </a:xfrm>
          <a:prstGeom prst="rect">
            <a:avLst/>
          </a:prstGeom>
        </p:spPr>
        <p:txBody>
          <a:bodyPr wrap="square">
            <a:spAutoFit/>
          </a:bodyPr>
          <a:lstStyle/>
          <a:p>
            <a:pPr algn="ctr"/>
            <a:r>
              <a:rPr lang="en-GB" sz="1400" b="1" dirty="0"/>
              <a:t>Overall survival in patients with chronic HCV infection and cirrhosis compared with an age- and sex-matched general population without infection</a:t>
            </a:r>
          </a:p>
        </p:txBody>
      </p:sp>
      <p:pic>
        <p:nvPicPr>
          <p:cNvPr id="12" name="Picture 11">
            <a:hlinkClick r:id="rId6" action="ppaction://hlinksldjump"/>
            <a:extLst>
              <a:ext uri="{FF2B5EF4-FFF2-40B4-BE49-F238E27FC236}">
                <a16:creationId xmlns:a16="http://schemas.microsoft.com/office/drawing/2014/main" id="{6A1656EA-AF2E-4D5B-9206-C4332EC639C6}"/>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pic>
        <p:nvPicPr>
          <p:cNvPr id="5" name="Picture 4">
            <a:extLst>
              <a:ext uri="{FF2B5EF4-FFF2-40B4-BE49-F238E27FC236}">
                <a16:creationId xmlns:a16="http://schemas.microsoft.com/office/drawing/2014/main" id="{61AA80B1-A8CB-4366-BDF4-B080AE3B2883}"/>
              </a:ext>
            </a:extLst>
          </p:cNvPr>
          <p:cNvPicPr>
            <a:picLocks noChangeAspect="1"/>
          </p:cNvPicPr>
          <p:nvPr/>
        </p:nvPicPr>
        <p:blipFill>
          <a:blip r:embed="rId8"/>
          <a:stretch>
            <a:fillRect/>
          </a:stretch>
        </p:blipFill>
        <p:spPr>
          <a:xfrm>
            <a:off x="1255711" y="1926186"/>
            <a:ext cx="3033840" cy="2125596"/>
          </a:xfrm>
          <a:prstGeom prst="rect">
            <a:avLst/>
          </a:prstGeom>
        </p:spPr>
      </p:pic>
      <p:pic>
        <p:nvPicPr>
          <p:cNvPr id="17" name="Picture 16">
            <a:extLst>
              <a:ext uri="{FF2B5EF4-FFF2-40B4-BE49-F238E27FC236}">
                <a16:creationId xmlns:a16="http://schemas.microsoft.com/office/drawing/2014/main" id="{E6C80C25-EB6A-49A3-B644-FF0FC50739EF}"/>
              </a:ext>
            </a:extLst>
          </p:cNvPr>
          <p:cNvPicPr>
            <a:picLocks noChangeAspect="1"/>
          </p:cNvPicPr>
          <p:nvPr/>
        </p:nvPicPr>
        <p:blipFill rotWithShape="1">
          <a:blip r:embed="rId5"/>
          <a:srcRect l="14796" r="63732" b="92362"/>
          <a:stretch/>
        </p:blipFill>
        <p:spPr>
          <a:xfrm>
            <a:off x="5686553" y="3218902"/>
            <a:ext cx="470923" cy="119837"/>
          </a:xfrm>
          <a:prstGeom prst="rect">
            <a:avLst/>
          </a:prstGeom>
        </p:spPr>
      </p:pic>
      <p:pic>
        <p:nvPicPr>
          <p:cNvPr id="18" name="Picture 17">
            <a:extLst>
              <a:ext uri="{FF2B5EF4-FFF2-40B4-BE49-F238E27FC236}">
                <a16:creationId xmlns:a16="http://schemas.microsoft.com/office/drawing/2014/main" id="{8F85F27A-D62F-4618-85FF-CD5A41B40103}"/>
              </a:ext>
            </a:extLst>
          </p:cNvPr>
          <p:cNvPicPr>
            <a:picLocks noChangeAspect="1"/>
          </p:cNvPicPr>
          <p:nvPr/>
        </p:nvPicPr>
        <p:blipFill rotWithShape="1">
          <a:blip r:embed="rId4"/>
          <a:srcRect r="82512" b="93358"/>
          <a:stretch/>
        </p:blipFill>
        <p:spPr>
          <a:xfrm>
            <a:off x="2349182" y="5460450"/>
            <a:ext cx="382112" cy="104394"/>
          </a:xfrm>
          <a:prstGeom prst="rect">
            <a:avLst/>
          </a:prstGeom>
        </p:spPr>
      </p:pic>
      <p:pic>
        <p:nvPicPr>
          <p:cNvPr id="19" name="Picture 18">
            <a:extLst>
              <a:ext uri="{FF2B5EF4-FFF2-40B4-BE49-F238E27FC236}">
                <a16:creationId xmlns:a16="http://schemas.microsoft.com/office/drawing/2014/main" id="{A0D3FB6F-DFE8-4B13-96D9-3683E98AA69F}"/>
              </a:ext>
            </a:extLst>
          </p:cNvPr>
          <p:cNvPicPr>
            <a:picLocks noChangeAspect="1"/>
          </p:cNvPicPr>
          <p:nvPr/>
        </p:nvPicPr>
        <p:blipFill rotWithShape="1">
          <a:blip r:embed="rId3"/>
          <a:srcRect r="71940" b="93366"/>
          <a:stretch/>
        </p:blipFill>
        <p:spPr>
          <a:xfrm>
            <a:off x="5656793" y="5461492"/>
            <a:ext cx="615420" cy="103352"/>
          </a:xfrm>
          <a:prstGeom prst="rect">
            <a:avLst/>
          </a:prstGeom>
        </p:spPr>
      </p:pic>
    </p:spTree>
    <p:extLst>
      <p:ext uri="{BB962C8B-B14F-4D97-AF65-F5344CB8AC3E}">
        <p14:creationId xmlns:p14="http://schemas.microsoft.com/office/powerpoint/2010/main" val="23769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Recommendations</a:t>
            </a:r>
          </a:p>
        </p:txBody>
      </p:sp>
      <p:sp>
        <p:nvSpPr>
          <p:cNvPr id="3" name="Text Placeholder 2">
            <a:extLst>
              <a:ext uri="{FF2B5EF4-FFF2-40B4-BE49-F238E27FC236}">
                <a16:creationId xmlns:a16="http://schemas.microsoft.com/office/drawing/2014/main" id="{DAD72BF7-0892-4403-9793-54049DEE521D}"/>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16173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 (1)</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rmAutofit/>
          </a:bodyPr>
          <a:lstStyle/>
          <a:p>
            <a:pPr marL="457200" indent="-457200">
              <a:buFont typeface="+mj-lt"/>
              <a:buAutoNum type="arabicPeriod"/>
            </a:pPr>
            <a:r>
              <a:rPr lang="en-GB" sz="1800" dirty="0"/>
              <a:t>Goals of therapy</a:t>
            </a:r>
          </a:p>
          <a:p>
            <a:pPr marL="457200" indent="-457200">
              <a:buFont typeface="+mj-lt"/>
              <a:buAutoNum type="arabicPeriod"/>
            </a:pPr>
            <a:r>
              <a:rPr lang="en-GB" sz="1800" dirty="0"/>
              <a:t>Endpoints of therapy</a:t>
            </a:r>
          </a:p>
          <a:p>
            <a:pPr marL="457200" indent="-457200">
              <a:buFont typeface="+mj-lt"/>
              <a:buAutoNum type="arabicPeriod"/>
            </a:pPr>
            <a:r>
              <a:rPr lang="en-GB" sz="1800" dirty="0"/>
              <a:t>Screening for chronic HCV infection</a:t>
            </a:r>
          </a:p>
          <a:p>
            <a:pPr marL="457200" indent="-457200">
              <a:buFont typeface="+mj-lt"/>
              <a:buAutoNum type="arabicPeriod"/>
            </a:pPr>
            <a:r>
              <a:rPr lang="en-GB" sz="1800" dirty="0"/>
              <a:t>Diagnosis of acute and chronic HCV infection</a:t>
            </a:r>
          </a:p>
          <a:p>
            <a:pPr marL="457200" indent="-457200">
              <a:buFont typeface="+mj-lt"/>
              <a:buAutoNum type="arabicPeriod"/>
            </a:pPr>
            <a:r>
              <a:rPr lang="en-GB" sz="1800" dirty="0"/>
              <a:t>Pre-therapeutic assessment</a:t>
            </a:r>
          </a:p>
          <a:p>
            <a:pPr marL="457200" indent="-457200">
              <a:buFont typeface="+mj-lt"/>
              <a:buAutoNum type="arabicPeriod"/>
            </a:pPr>
            <a:r>
              <a:rPr lang="fr-FR" sz="1800" dirty="0"/>
              <a:t>Non-invasive assessment of liver disease severity</a:t>
            </a:r>
          </a:p>
          <a:p>
            <a:pPr marL="457200" indent="-457200">
              <a:buFont typeface="+mj-lt"/>
              <a:buAutoNum type="arabicPeriod"/>
            </a:pPr>
            <a:r>
              <a:rPr lang="en-GB" sz="1800" dirty="0"/>
              <a:t>Indications for treatment: who should be treated?</a:t>
            </a:r>
          </a:p>
          <a:p>
            <a:pPr marL="457200" indent="-457200">
              <a:buFont typeface="+mj-lt"/>
              <a:buAutoNum type="arabicPeriod"/>
            </a:pPr>
            <a:r>
              <a:rPr lang="en-GB" sz="1800" dirty="0"/>
              <a:t>Available drugs in Europe in 2018</a:t>
            </a:r>
          </a:p>
          <a:p>
            <a:pPr marL="457200" indent="-457200">
              <a:buFont typeface="+mj-lt"/>
              <a:buAutoNum type="arabicPeriod"/>
            </a:pPr>
            <a:r>
              <a:rPr lang="fr-FR" sz="1800" dirty="0"/>
              <a:t>Treatment of patients without cirrhosis or with compensated </a:t>
            </a:r>
            <a:r>
              <a:rPr lang="en-GB" sz="1800" dirty="0"/>
              <a:t>cirrhosis</a:t>
            </a:r>
          </a:p>
          <a:p>
            <a:pPr marL="857250" lvl="1" indent="-230188">
              <a:buFont typeface="+mj-lt"/>
              <a:buAutoNum type="romanUcPeriod"/>
            </a:pPr>
            <a:r>
              <a:rPr lang="fr-FR" sz="1600" dirty="0"/>
              <a:t>General considerations </a:t>
            </a:r>
          </a:p>
          <a:p>
            <a:pPr marL="857250" lvl="1" indent="-230188">
              <a:buFont typeface="+mj-lt"/>
              <a:buAutoNum type="romanUcPeriod"/>
            </a:pPr>
            <a:r>
              <a:rPr lang="en-GB" sz="1600" dirty="0"/>
              <a:t>Combination regimens recommended for each genotype</a:t>
            </a:r>
          </a:p>
          <a:p>
            <a:pPr marL="857250" lvl="1" indent="-230188">
              <a:buFont typeface="+mj-lt"/>
              <a:buAutoNum type="romanUcPeriod"/>
            </a:pPr>
            <a:r>
              <a:rPr lang="en-GB" sz="1600" dirty="0"/>
              <a:t> Treatment recommendations for patients with CHC without cirrhosis</a:t>
            </a:r>
          </a:p>
          <a:p>
            <a:pPr marL="857250" lvl="1" indent="-230188">
              <a:buFont typeface="+mj-lt"/>
              <a:buAutoNum type="romanUcPeriod"/>
            </a:pPr>
            <a:r>
              <a:rPr lang="en-GB" sz="1600" dirty="0"/>
              <a:t> Treatment of patients with CHC with compensated cirrhosis</a:t>
            </a:r>
          </a:p>
        </p:txBody>
      </p:sp>
      <p:pic>
        <p:nvPicPr>
          <p:cNvPr id="8" name="Picture 7">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 name="TextBox 1"/>
          <p:cNvSpPr txBox="1"/>
          <p:nvPr/>
        </p:nvSpPr>
        <p:spPr>
          <a:xfrm>
            <a:off x="6079512" y="1433532"/>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3" name="Rectangle 2">
            <a:hlinkClick r:id="rId5" action="ppaction://hlinksldjump"/>
            <a:extLst>
              <a:ext uri="{FF2B5EF4-FFF2-40B4-BE49-F238E27FC236}">
                <a16:creationId xmlns:a16="http://schemas.microsoft.com/office/drawing/2014/main" id="{6948A45F-CFAA-4EAB-856C-725A6D93ACDB}"/>
              </a:ext>
            </a:extLst>
          </p:cNvPr>
          <p:cNvSpPr/>
          <p:nvPr/>
        </p:nvSpPr>
        <p:spPr>
          <a:xfrm>
            <a:off x="371838" y="1357745"/>
            <a:ext cx="2297471"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6" action="ppaction://hlinksldjump"/>
            <a:extLst>
              <a:ext uri="{FF2B5EF4-FFF2-40B4-BE49-F238E27FC236}">
                <a16:creationId xmlns:a16="http://schemas.microsoft.com/office/drawing/2014/main" id="{2D951567-711D-404A-A45E-C21B590273B5}"/>
              </a:ext>
            </a:extLst>
          </p:cNvPr>
          <p:cNvSpPr/>
          <p:nvPr/>
        </p:nvSpPr>
        <p:spPr>
          <a:xfrm>
            <a:off x="371838" y="1699491"/>
            <a:ext cx="2676162"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7" action="ppaction://hlinksldjump"/>
            <a:extLst>
              <a:ext uri="{FF2B5EF4-FFF2-40B4-BE49-F238E27FC236}">
                <a16:creationId xmlns:a16="http://schemas.microsoft.com/office/drawing/2014/main" id="{68E4116B-3189-419D-AB0F-55BC3034E1D2}"/>
              </a:ext>
            </a:extLst>
          </p:cNvPr>
          <p:cNvSpPr/>
          <p:nvPr/>
        </p:nvSpPr>
        <p:spPr>
          <a:xfrm>
            <a:off x="371837" y="2013528"/>
            <a:ext cx="417245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8" action="ppaction://hlinksldjump"/>
            <a:extLst>
              <a:ext uri="{FF2B5EF4-FFF2-40B4-BE49-F238E27FC236}">
                <a16:creationId xmlns:a16="http://schemas.microsoft.com/office/drawing/2014/main" id="{04218B9C-E744-44FC-A112-2A23779D1559}"/>
              </a:ext>
            </a:extLst>
          </p:cNvPr>
          <p:cNvSpPr/>
          <p:nvPr/>
        </p:nvSpPr>
        <p:spPr>
          <a:xfrm>
            <a:off x="371837" y="2355273"/>
            <a:ext cx="6222927"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9" action="ppaction://hlinksldjump"/>
            <a:extLst>
              <a:ext uri="{FF2B5EF4-FFF2-40B4-BE49-F238E27FC236}">
                <a16:creationId xmlns:a16="http://schemas.microsoft.com/office/drawing/2014/main" id="{FE8754EC-8922-4E0A-A645-4AF4371FC1FA}"/>
              </a:ext>
            </a:extLst>
          </p:cNvPr>
          <p:cNvSpPr/>
          <p:nvPr/>
        </p:nvSpPr>
        <p:spPr>
          <a:xfrm>
            <a:off x="695111" y="2693950"/>
            <a:ext cx="3368890"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hlinkClick r:id="rId10" action="ppaction://hlinksldjump"/>
            <a:extLst>
              <a:ext uri="{FF2B5EF4-FFF2-40B4-BE49-F238E27FC236}">
                <a16:creationId xmlns:a16="http://schemas.microsoft.com/office/drawing/2014/main" id="{7ACD2D29-D9E4-4C1B-B727-E62F5260A8C9}"/>
              </a:ext>
            </a:extLst>
          </p:cNvPr>
          <p:cNvSpPr/>
          <p:nvPr/>
        </p:nvSpPr>
        <p:spPr>
          <a:xfrm>
            <a:off x="371837" y="3001819"/>
            <a:ext cx="5585617"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11" action="ppaction://hlinksldjump"/>
            <a:extLst>
              <a:ext uri="{FF2B5EF4-FFF2-40B4-BE49-F238E27FC236}">
                <a16:creationId xmlns:a16="http://schemas.microsoft.com/office/drawing/2014/main" id="{31FEE788-99F8-4E55-81FA-52A2EF63920B}"/>
              </a:ext>
            </a:extLst>
          </p:cNvPr>
          <p:cNvSpPr/>
          <p:nvPr/>
        </p:nvSpPr>
        <p:spPr>
          <a:xfrm>
            <a:off x="371837" y="3334328"/>
            <a:ext cx="5585617"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hlinkClick r:id="rId12" action="ppaction://hlinksldjump"/>
            <a:extLst>
              <a:ext uri="{FF2B5EF4-FFF2-40B4-BE49-F238E27FC236}">
                <a16:creationId xmlns:a16="http://schemas.microsoft.com/office/drawing/2014/main" id="{34F6569F-CF88-4C11-A174-020B1F4682E9}"/>
              </a:ext>
            </a:extLst>
          </p:cNvPr>
          <p:cNvSpPr/>
          <p:nvPr/>
        </p:nvSpPr>
        <p:spPr>
          <a:xfrm>
            <a:off x="371838" y="3657600"/>
            <a:ext cx="4015436"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hlinkClick r:id="rId13" action="ppaction://hlinksldjump"/>
            <a:extLst>
              <a:ext uri="{FF2B5EF4-FFF2-40B4-BE49-F238E27FC236}">
                <a16:creationId xmlns:a16="http://schemas.microsoft.com/office/drawing/2014/main" id="{CF7807C9-C9EF-431C-8E5B-F1344B744BFD}"/>
              </a:ext>
            </a:extLst>
          </p:cNvPr>
          <p:cNvSpPr/>
          <p:nvPr/>
        </p:nvSpPr>
        <p:spPr>
          <a:xfrm>
            <a:off x="371837" y="4008582"/>
            <a:ext cx="7479071"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hlinkClick r:id="rId13" action="ppaction://hlinksldjump"/>
            <a:extLst>
              <a:ext uri="{FF2B5EF4-FFF2-40B4-BE49-F238E27FC236}">
                <a16:creationId xmlns:a16="http://schemas.microsoft.com/office/drawing/2014/main" id="{3184C1FF-C9FF-4E43-9574-7C2673D93F0D}"/>
              </a:ext>
            </a:extLst>
          </p:cNvPr>
          <p:cNvSpPr/>
          <p:nvPr/>
        </p:nvSpPr>
        <p:spPr>
          <a:xfrm>
            <a:off x="960582" y="4294910"/>
            <a:ext cx="2503054"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hlinkClick r:id="rId14" action="ppaction://hlinksldjump"/>
            <a:extLst>
              <a:ext uri="{FF2B5EF4-FFF2-40B4-BE49-F238E27FC236}">
                <a16:creationId xmlns:a16="http://schemas.microsoft.com/office/drawing/2014/main" id="{86D65FC3-B1DB-471D-B6D5-040D017AF110}"/>
              </a:ext>
            </a:extLst>
          </p:cNvPr>
          <p:cNvSpPr/>
          <p:nvPr/>
        </p:nvSpPr>
        <p:spPr>
          <a:xfrm>
            <a:off x="960582" y="4599710"/>
            <a:ext cx="5449454"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15" action="ppaction://hlinksldjump"/>
            <a:extLst>
              <a:ext uri="{FF2B5EF4-FFF2-40B4-BE49-F238E27FC236}">
                <a16:creationId xmlns:a16="http://schemas.microsoft.com/office/drawing/2014/main" id="{C245C1F3-8048-4E68-9ABE-2C17485FE4E4}"/>
              </a:ext>
            </a:extLst>
          </p:cNvPr>
          <p:cNvSpPr/>
          <p:nvPr/>
        </p:nvSpPr>
        <p:spPr>
          <a:xfrm>
            <a:off x="960581" y="4886037"/>
            <a:ext cx="6530109"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0201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F6FDD-4683-4E66-B62B-8382815D6545}"/>
              </a:ext>
            </a:extLst>
          </p:cNvPr>
          <p:cNvSpPr>
            <a:spLocks noGrp="1"/>
          </p:cNvSpPr>
          <p:nvPr>
            <p:ph type="title"/>
          </p:nvPr>
        </p:nvSpPr>
        <p:spPr/>
        <p:txBody>
          <a:bodyPr/>
          <a:lstStyle/>
          <a:p>
            <a:r>
              <a:rPr lang="en-US" dirty="0"/>
              <a:t>Topics (2)</a:t>
            </a:r>
            <a:endParaRPr lang="en-GB" dirty="0"/>
          </a:p>
        </p:txBody>
      </p:sp>
      <p:sp>
        <p:nvSpPr>
          <p:cNvPr id="7" name="Text Placeholder 6">
            <a:extLst>
              <a:ext uri="{FF2B5EF4-FFF2-40B4-BE49-F238E27FC236}">
                <a16:creationId xmlns:a16="http://schemas.microsoft.com/office/drawing/2014/main" id="{71F71838-807F-411A-8D27-0FCB43DDF4A9}"/>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6" name="Content Placeholder 5">
            <a:extLst>
              <a:ext uri="{FF2B5EF4-FFF2-40B4-BE49-F238E27FC236}">
                <a16:creationId xmlns:a16="http://schemas.microsoft.com/office/drawing/2014/main" id="{49F55361-AE53-4122-8313-8087953762B7}"/>
              </a:ext>
            </a:extLst>
          </p:cNvPr>
          <p:cNvSpPr>
            <a:spLocks noGrp="1"/>
          </p:cNvSpPr>
          <p:nvPr>
            <p:ph sz="half" idx="1"/>
          </p:nvPr>
        </p:nvSpPr>
        <p:spPr/>
        <p:txBody>
          <a:bodyPr>
            <a:normAutofit/>
          </a:bodyPr>
          <a:lstStyle/>
          <a:p>
            <a:pPr marL="398463" indent="-398463">
              <a:buFont typeface="+mj-lt"/>
              <a:buAutoNum type="arabicPeriod" startAt="10"/>
            </a:pPr>
            <a:r>
              <a:rPr lang="en-GB" sz="1800" dirty="0"/>
              <a:t> Contraindications to therapy</a:t>
            </a:r>
          </a:p>
          <a:p>
            <a:pPr marL="398463" indent="-398463">
              <a:buFont typeface="+mj-lt"/>
              <a:buAutoNum type="arabicPeriod" startAt="10"/>
            </a:pPr>
            <a:r>
              <a:rPr lang="en-GB" sz="1800" dirty="0"/>
              <a:t> Drug–drug interactions </a:t>
            </a:r>
          </a:p>
          <a:p>
            <a:pPr marL="398463" indent="-398463">
              <a:buFont typeface="+mj-lt"/>
              <a:buAutoNum type="arabicPeriod" startAt="10"/>
            </a:pPr>
            <a:r>
              <a:rPr lang="en-GB" sz="1800" dirty="0"/>
              <a:t> Simplified treatment of CHC with pangenotypic drug regimens</a:t>
            </a:r>
          </a:p>
          <a:p>
            <a:pPr marL="398463" indent="-398463">
              <a:buFont typeface="+mj-lt"/>
              <a:buAutoNum type="arabicPeriod" startAt="10"/>
            </a:pPr>
            <a:r>
              <a:rPr lang="en-GB" sz="1800" dirty="0"/>
              <a:t> Retreatment of DAA failure</a:t>
            </a:r>
          </a:p>
          <a:p>
            <a:pPr marL="398463" indent="-398463">
              <a:buFont typeface="+mj-lt"/>
              <a:buAutoNum type="arabicPeriod" startAt="10"/>
            </a:pPr>
            <a:r>
              <a:rPr lang="en-GB" sz="1800" dirty="0"/>
              <a:t> Patients with severe liver disease</a:t>
            </a:r>
            <a:endParaRPr lang="en-GB" sz="1800" baseline="-25000" dirty="0"/>
          </a:p>
          <a:p>
            <a:pPr marL="398463" indent="-398463">
              <a:buFont typeface="+mj-lt"/>
              <a:buAutoNum type="arabicPeriod" startAt="10"/>
            </a:pPr>
            <a:r>
              <a:rPr lang="en-GB" sz="1800" dirty="0"/>
              <a:t> Treatment of special groups</a:t>
            </a:r>
          </a:p>
          <a:p>
            <a:pPr marL="398463" indent="-398463">
              <a:buFont typeface="+mj-lt"/>
              <a:buAutoNum type="arabicPeriod" startAt="10"/>
            </a:pPr>
            <a:r>
              <a:rPr lang="en-GB" sz="1800" dirty="0"/>
              <a:t> Treatment of acute hepatitis C</a:t>
            </a:r>
          </a:p>
          <a:p>
            <a:pPr marL="398463" indent="-398463">
              <a:buFont typeface="+mj-lt"/>
              <a:buAutoNum type="arabicPeriod" startAt="10"/>
            </a:pPr>
            <a:r>
              <a:rPr lang="en-GB" sz="1800" dirty="0"/>
              <a:t> Post-treatment follow-up </a:t>
            </a:r>
          </a:p>
          <a:p>
            <a:pPr marL="398463" indent="-398463">
              <a:buFont typeface="+mj-lt"/>
              <a:buAutoNum type="arabicPeriod" startAt="10"/>
            </a:pPr>
            <a:r>
              <a:rPr lang="en-GB" sz="1800" dirty="0"/>
              <a:t> Treatment monitoring</a:t>
            </a:r>
          </a:p>
          <a:p>
            <a:pPr marL="398463" indent="-398463">
              <a:buFont typeface="+mj-lt"/>
              <a:buAutoNum type="arabicPeriod" startAt="10"/>
            </a:pPr>
            <a:r>
              <a:rPr lang="en-GB" sz="1800" dirty="0"/>
              <a:t> Measures to improve adherence</a:t>
            </a:r>
          </a:p>
          <a:p>
            <a:pPr lvl="1" indent="-342900">
              <a:buFont typeface="+mj-lt"/>
              <a:buAutoNum type="arabicPeriod"/>
            </a:pPr>
            <a:endParaRPr lang="en-GB" sz="1600" dirty="0"/>
          </a:p>
        </p:txBody>
      </p:sp>
      <p:pic>
        <p:nvPicPr>
          <p:cNvPr id="8" name="Picture 7">
            <a:hlinkClick r:id="rId3" action="ppaction://hlinksldjump"/>
            <a:extLst>
              <a:ext uri="{FF2B5EF4-FFF2-40B4-BE49-F238E27FC236}">
                <a16:creationId xmlns:a16="http://schemas.microsoft.com/office/drawing/2014/main" id="{04689176-70C0-420A-96C1-E1BDDBCDCB6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2" name="TextBox 1"/>
          <p:cNvSpPr txBox="1"/>
          <p:nvPr/>
        </p:nvSpPr>
        <p:spPr>
          <a:xfrm>
            <a:off x="6079512" y="1433532"/>
            <a:ext cx="1989619" cy="523220"/>
          </a:xfrm>
          <a:prstGeom prst="rect">
            <a:avLst/>
          </a:prstGeom>
          <a:noFill/>
          <a:ln>
            <a:solidFill>
              <a:schemeClr val="tx2"/>
            </a:solidFill>
          </a:ln>
        </p:spPr>
        <p:txBody>
          <a:bodyPr wrap="square" rtlCol="0">
            <a:spAutoFit/>
          </a:bodyPr>
          <a:lstStyle/>
          <a:p>
            <a:pPr algn="ctr"/>
            <a:r>
              <a:rPr lang="en-GB" sz="1400" dirty="0"/>
              <a:t>Click on a topic to skip to that section</a:t>
            </a:r>
          </a:p>
        </p:txBody>
      </p:sp>
      <p:sp>
        <p:nvSpPr>
          <p:cNvPr id="9" name="Rectangle 8">
            <a:hlinkClick r:id="rId5" action="ppaction://hlinksldjump"/>
            <a:extLst>
              <a:ext uri="{FF2B5EF4-FFF2-40B4-BE49-F238E27FC236}">
                <a16:creationId xmlns:a16="http://schemas.microsoft.com/office/drawing/2014/main" id="{2D7FD9DC-76E8-4462-B746-BC63E4F607E4}"/>
              </a:ext>
            </a:extLst>
          </p:cNvPr>
          <p:cNvSpPr/>
          <p:nvPr/>
        </p:nvSpPr>
        <p:spPr>
          <a:xfrm>
            <a:off x="371838" y="1357746"/>
            <a:ext cx="3397508"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6" action="ppaction://hlinksldjump"/>
            <a:extLst>
              <a:ext uri="{FF2B5EF4-FFF2-40B4-BE49-F238E27FC236}">
                <a16:creationId xmlns:a16="http://schemas.microsoft.com/office/drawing/2014/main" id="{4B2D2FF3-C493-465E-B6CE-8AEC94327989}"/>
              </a:ext>
            </a:extLst>
          </p:cNvPr>
          <p:cNvSpPr/>
          <p:nvPr/>
        </p:nvSpPr>
        <p:spPr>
          <a:xfrm>
            <a:off x="371838" y="1699492"/>
            <a:ext cx="2902465"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7" action="ppaction://hlinksldjump"/>
            <a:extLst>
              <a:ext uri="{FF2B5EF4-FFF2-40B4-BE49-F238E27FC236}">
                <a16:creationId xmlns:a16="http://schemas.microsoft.com/office/drawing/2014/main" id="{782E6D02-BFC0-4C72-8139-A49BCE4D865B}"/>
              </a:ext>
            </a:extLst>
          </p:cNvPr>
          <p:cNvSpPr/>
          <p:nvPr/>
        </p:nvSpPr>
        <p:spPr>
          <a:xfrm>
            <a:off x="371838" y="2032001"/>
            <a:ext cx="6853467"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8" action="ppaction://hlinksldjump"/>
            <a:extLst>
              <a:ext uri="{FF2B5EF4-FFF2-40B4-BE49-F238E27FC236}">
                <a16:creationId xmlns:a16="http://schemas.microsoft.com/office/drawing/2014/main" id="{EA5C039C-4D98-4C7D-BA16-6055408521D1}"/>
              </a:ext>
            </a:extLst>
          </p:cNvPr>
          <p:cNvSpPr/>
          <p:nvPr/>
        </p:nvSpPr>
        <p:spPr>
          <a:xfrm>
            <a:off x="371838" y="2346037"/>
            <a:ext cx="3397508"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9" action="ppaction://hlinksldjump"/>
            <a:extLst>
              <a:ext uri="{FF2B5EF4-FFF2-40B4-BE49-F238E27FC236}">
                <a16:creationId xmlns:a16="http://schemas.microsoft.com/office/drawing/2014/main" id="{4A1BB160-5685-4D38-A251-6BBDBDDB3098}"/>
              </a:ext>
            </a:extLst>
          </p:cNvPr>
          <p:cNvSpPr/>
          <p:nvPr/>
        </p:nvSpPr>
        <p:spPr>
          <a:xfrm>
            <a:off x="371838" y="2687783"/>
            <a:ext cx="3901891"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hlinkClick r:id="rId10" action="ppaction://hlinksldjump"/>
            <a:extLst>
              <a:ext uri="{FF2B5EF4-FFF2-40B4-BE49-F238E27FC236}">
                <a16:creationId xmlns:a16="http://schemas.microsoft.com/office/drawing/2014/main" id="{2EA4754C-5A8E-4C7A-B14B-2D74798730C4}"/>
              </a:ext>
            </a:extLst>
          </p:cNvPr>
          <p:cNvSpPr/>
          <p:nvPr/>
        </p:nvSpPr>
        <p:spPr>
          <a:xfrm>
            <a:off x="371838" y="3011056"/>
            <a:ext cx="3397508"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hlinkClick r:id="rId11" action="ppaction://hlinksldjump"/>
            <a:extLst>
              <a:ext uri="{FF2B5EF4-FFF2-40B4-BE49-F238E27FC236}">
                <a16:creationId xmlns:a16="http://schemas.microsoft.com/office/drawing/2014/main" id="{CA7A6BB3-2442-49FA-A38A-F26664966C36}"/>
              </a:ext>
            </a:extLst>
          </p:cNvPr>
          <p:cNvSpPr/>
          <p:nvPr/>
        </p:nvSpPr>
        <p:spPr>
          <a:xfrm>
            <a:off x="371838" y="3343565"/>
            <a:ext cx="3574976"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hlinkClick r:id="rId12" action="ppaction://hlinksldjump"/>
            <a:extLst>
              <a:ext uri="{FF2B5EF4-FFF2-40B4-BE49-F238E27FC236}">
                <a16:creationId xmlns:a16="http://schemas.microsoft.com/office/drawing/2014/main" id="{54C12575-80F3-47A1-8EB7-DA5060B2D1BA}"/>
              </a:ext>
            </a:extLst>
          </p:cNvPr>
          <p:cNvSpPr/>
          <p:nvPr/>
        </p:nvSpPr>
        <p:spPr>
          <a:xfrm>
            <a:off x="371838" y="3676074"/>
            <a:ext cx="3042571"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hlinkClick r:id="rId13" action="ppaction://hlinksldjump"/>
            <a:extLst>
              <a:ext uri="{FF2B5EF4-FFF2-40B4-BE49-F238E27FC236}">
                <a16:creationId xmlns:a16="http://schemas.microsoft.com/office/drawing/2014/main" id="{2DA0B113-817F-4216-9303-34F47F3ED867}"/>
              </a:ext>
            </a:extLst>
          </p:cNvPr>
          <p:cNvSpPr/>
          <p:nvPr/>
        </p:nvSpPr>
        <p:spPr>
          <a:xfrm>
            <a:off x="371838" y="3999347"/>
            <a:ext cx="2696975"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hlinkClick r:id="rId14" action="ppaction://hlinksldjump"/>
            <a:extLst>
              <a:ext uri="{FF2B5EF4-FFF2-40B4-BE49-F238E27FC236}">
                <a16:creationId xmlns:a16="http://schemas.microsoft.com/office/drawing/2014/main" id="{F2C6E053-6FAD-4F72-B987-1FE3D80A7CDD}"/>
              </a:ext>
            </a:extLst>
          </p:cNvPr>
          <p:cNvSpPr/>
          <p:nvPr/>
        </p:nvSpPr>
        <p:spPr>
          <a:xfrm>
            <a:off x="371839" y="4322619"/>
            <a:ext cx="3817826"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42585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5EBF-65BB-4099-B65D-EA904A046672}"/>
              </a:ext>
            </a:extLst>
          </p:cNvPr>
          <p:cNvSpPr>
            <a:spLocks noGrp="1"/>
          </p:cNvSpPr>
          <p:nvPr>
            <p:ph type="title"/>
          </p:nvPr>
        </p:nvSpPr>
        <p:spPr/>
        <p:txBody>
          <a:bodyPr/>
          <a:lstStyle/>
          <a:p>
            <a:r>
              <a:rPr lang="en-US" dirty="0"/>
              <a:t>Goals of therapy</a:t>
            </a:r>
            <a:endParaRPr lang="en-GB" dirty="0"/>
          </a:p>
        </p:txBody>
      </p:sp>
      <p:sp>
        <p:nvSpPr>
          <p:cNvPr id="3" name="Text Placeholder 2">
            <a:extLst>
              <a:ext uri="{FF2B5EF4-FFF2-40B4-BE49-F238E27FC236}">
                <a16:creationId xmlns:a16="http://schemas.microsoft.com/office/drawing/2014/main" id="{0338A9E8-7372-4312-9C58-CAA1E3B177F2}"/>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4" name="Content Placeholder 3">
            <a:extLst>
              <a:ext uri="{FF2B5EF4-FFF2-40B4-BE49-F238E27FC236}">
                <a16:creationId xmlns:a16="http://schemas.microsoft.com/office/drawing/2014/main" id="{0D4F4A1B-1790-4B70-A759-D9FD398CD486}"/>
              </a:ext>
            </a:extLst>
          </p:cNvPr>
          <p:cNvSpPr>
            <a:spLocks noGrp="1"/>
          </p:cNvSpPr>
          <p:nvPr>
            <p:ph sz="half" idx="1"/>
          </p:nvPr>
        </p:nvSpPr>
        <p:spPr/>
        <p:txBody>
          <a:bodyPr>
            <a:normAutofit/>
          </a:bodyPr>
          <a:lstStyle/>
          <a:p>
            <a:r>
              <a:rPr lang="en-GB" sz="2400" b="1" dirty="0"/>
              <a:t>Goal </a:t>
            </a:r>
            <a:r>
              <a:rPr lang="en-GB" sz="2400" dirty="0"/>
              <a:t>– to cure HCV infection (</a:t>
            </a:r>
            <a:r>
              <a:rPr lang="en-GB" sz="2400" b="1" dirty="0"/>
              <a:t>A1</a:t>
            </a:r>
            <a:r>
              <a:rPr lang="en-GB" sz="2400" dirty="0"/>
              <a:t>) in order to</a:t>
            </a:r>
          </a:p>
          <a:p>
            <a:endParaRPr lang="en-GB" sz="2400" dirty="0"/>
          </a:p>
          <a:p>
            <a:pPr lvl="1"/>
            <a:r>
              <a:rPr lang="en-GB" sz="2000" dirty="0"/>
              <a:t>Prevent the complications of HCV-related liver and extrahepatic diseases, including: </a:t>
            </a:r>
          </a:p>
          <a:p>
            <a:pPr lvl="2"/>
            <a:r>
              <a:rPr lang="en-GB" sz="1800" dirty="0"/>
              <a:t>Hepatic necroinflammation, fibrosis, cirrhosis, decompensation of cirrhosis, HCC, severe extrahepatic manifestations and death</a:t>
            </a:r>
          </a:p>
          <a:p>
            <a:pPr lvl="1"/>
            <a:endParaRPr lang="en-GB" sz="2000" dirty="0"/>
          </a:p>
          <a:p>
            <a:pPr lvl="1"/>
            <a:r>
              <a:rPr lang="en-GB" sz="2000" dirty="0"/>
              <a:t>Improve quality of life and remove stigma</a:t>
            </a:r>
          </a:p>
          <a:p>
            <a:pPr lvl="1"/>
            <a:endParaRPr lang="en-GB" sz="2000" dirty="0"/>
          </a:p>
          <a:p>
            <a:pPr lvl="1"/>
            <a:r>
              <a:rPr lang="en-GB" sz="2000" dirty="0"/>
              <a:t>Prevent onward transmission of HCV</a:t>
            </a:r>
            <a:endParaRPr lang="en-GB" sz="2000" dirty="0">
              <a:solidFill>
                <a:srgbClr val="00B050"/>
              </a:solidFill>
            </a:endParaRPr>
          </a:p>
        </p:txBody>
      </p:sp>
      <p:pic>
        <p:nvPicPr>
          <p:cNvPr id="5" name="Picture 4">
            <a:hlinkClick r:id="rId3" action="ppaction://hlinksldjump"/>
            <a:extLst>
              <a:ext uri="{FF2B5EF4-FFF2-40B4-BE49-F238E27FC236}">
                <a16:creationId xmlns:a16="http://schemas.microsoft.com/office/drawing/2014/main" id="{264E498A-5BD1-4988-8A2E-AED082DE8D0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346063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5EBF-65BB-4099-B65D-EA904A046672}"/>
              </a:ext>
            </a:extLst>
          </p:cNvPr>
          <p:cNvSpPr>
            <a:spLocks noGrp="1"/>
          </p:cNvSpPr>
          <p:nvPr>
            <p:ph type="title"/>
          </p:nvPr>
        </p:nvSpPr>
        <p:spPr/>
        <p:txBody>
          <a:bodyPr/>
          <a:lstStyle/>
          <a:p>
            <a:r>
              <a:rPr lang="en-US" dirty="0"/>
              <a:t>Endpoints of therapy</a:t>
            </a:r>
            <a:endParaRPr lang="en-GB" dirty="0"/>
          </a:p>
        </p:txBody>
      </p:sp>
      <p:sp>
        <p:nvSpPr>
          <p:cNvPr id="3" name="Text Placeholder 2">
            <a:extLst>
              <a:ext uri="{FF2B5EF4-FFF2-40B4-BE49-F238E27FC236}">
                <a16:creationId xmlns:a16="http://schemas.microsoft.com/office/drawing/2014/main" id="{0338A9E8-7372-4312-9C58-CAA1E3B177F2}"/>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22" name="Group 21">
            <a:extLst>
              <a:ext uri="{FF2B5EF4-FFF2-40B4-BE49-F238E27FC236}">
                <a16:creationId xmlns:a16="http://schemas.microsoft.com/office/drawing/2014/main" id="{F83C1D46-32B7-4E06-9E63-18FA2F277370}"/>
              </a:ext>
            </a:extLst>
          </p:cNvPr>
          <p:cNvGrpSpPr/>
          <p:nvPr/>
        </p:nvGrpSpPr>
        <p:grpSpPr>
          <a:xfrm>
            <a:off x="755650" y="1484313"/>
            <a:ext cx="7758861" cy="4413840"/>
            <a:chOff x="755650" y="3333391"/>
            <a:chExt cx="7758861" cy="4863718"/>
          </a:xfrm>
        </p:grpSpPr>
        <p:graphicFrame>
          <p:nvGraphicFramePr>
            <p:cNvPr id="12" name="Content Placeholder 4">
              <a:extLst>
                <a:ext uri="{FF2B5EF4-FFF2-40B4-BE49-F238E27FC236}">
                  <a16:creationId xmlns:a16="http://schemas.microsoft.com/office/drawing/2014/main" id="{D121E444-BFD5-44C1-BBCB-C1D511DC4E23}"/>
                </a:ext>
              </a:extLst>
            </p:cNvPr>
            <p:cNvGraphicFramePr>
              <a:graphicFrameLocks/>
            </p:cNvGraphicFramePr>
            <p:nvPr>
              <p:extLst>
                <p:ext uri="{D42A27DB-BD31-4B8C-83A1-F6EECF244321}">
                  <p14:modId xmlns:p14="http://schemas.microsoft.com/office/powerpoint/2010/main" val="3987849588"/>
                </p:ext>
              </p:extLst>
            </p:nvPr>
          </p:nvGraphicFramePr>
          <p:xfrm>
            <a:off x="755650" y="3333391"/>
            <a:ext cx="7710087" cy="4863718"/>
          </p:xfrm>
          <a:graphic>
            <a:graphicData uri="http://schemas.openxmlformats.org/drawingml/2006/table">
              <a:tbl>
                <a:tblPr firstRow="1" bandRow="1">
                  <a:tableStyleId>{5C22544A-7EE6-4342-B048-85BDC9FD1C3A}</a:tableStyleId>
                </a:tblPr>
                <a:tblGrid>
                  <a:gridCol w="6655009">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241301">
                  <a:tc gridSpan="3">
                    <a:txBody>
                      <a:bodyPr/>
                      <a:lstStyle/>
                      <a:p>
                        <a:r>
                          <a:rPr lang="en-GB" sz="1600" dirty="0">
                            <a:solidFill>
                              <a:schemeClr val="bg1"/>
                            </a:solidFill>
                            <a:latin typeface="+mn-lt"/>
                            <a:cs typeface="Arial" panose="020B0604020202020204" pitchFamily="34" charset="0"/>
                          </a:rPr>
                          <a:t>Recommendations</a:t>
                        </a:r>
                      </a:p>
                    </a:txBody>
                    <a:tcPr marL="72000" marR="36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36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Main endpoint</a:t>
                        </a:r>
                        <a:r>
                          <a:rPr kumimoji="0" lang="it-IT" sz="1600" i="0" u="none" strike="noStrike" kern="1200" cap="none" spc="0" normalizeH="0" baseline="0" noProof="0" dirty="0">
                            <a:ln>
                              <a:noFill/>
                            </a:ln>
                            <a:solidFill>
                              <a:schemeClr val="tx2"/>
                            </a:solidFill>
                            <a:effectLst/>
                            <a:uLnTx/>
                            <a:uFillTx/>
                            <a:latin typeface="+mn-lt"/>
                            <a:ea typeface="+mn-ea"/>
                            <a:cs typeface="Arial" panose="020B0604020202020204" pitchFamily="34" charset="0"/>
                          </a:rPr>
                          <a:t> </a:t>
                        </a:r>
                      </a:p>
                      <a:p>
                        <a:pPr marL="285750" indent="-285750">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Undetectable serum or plasma HCV RNA by sensitive assay </a:t>
                        </a:r>
                        <a:br>
                          <a:rPr lang="en-GB" sz="1600" b="0" i="0" u="none" strike="noStrike" kern="1200" baseline="0" dirty="0">
                            <a:solidFill>
                              <a:schemeClr val="dk1"/>
                            </a:solidFill>
                            <a:latin typeface="+mn-lt"/>
                            <a:ea typeface="+mn-ea"/>
                            <a:cs typeface="+mn-cs"/>
                          </a:rPr>
                        </a:br>
                        <a:r>
                          <a:rPr lang="en-GB" sz="1600" b="0" i="0" u="none" strike="noStrike" kern="1200" baseline="0" dirty="0">
                            <a:solidFill>
                              <a:schemeClr val="dk1"/>
                            </a:solidFill>
                            <a:latin typeface="+mn-lt"/>
                            <a:ea typeface="+mn-ea"/>
                            <a:cs typeface="+mn-cs"/>
                          </a:rPr>
                          <a:t>(LLOD </a:t>
                        </a:r>
                        <a:r>
                          <a:rPr lang="en-GB" sz="1600" b="0" i="0" u="none" strike="noStrike" kern="1200" baseline="0" dirty="0">
                            <a:solidFill>
                              <a:schemeClr val="tx1"/>
                            </a:solidFill>
                            <a:latin typeface="+mn-lt"/>
                            <a:ea typeface="+mn-ea"/>
                            <a:cs typeface="+mn-cs"/>
                          </a:rPr>
                          <a:t>≤15 </a:t>
                        </a:r>
                        <a:r>
                          <a:rPr lang="en-GB" sz="1600" b="0" i="0" u="none" strike="noStrike" kern="1200" baseline="0" dirty="0">
                            <a:solidFill>
                              <a:schemeClr val="dk1"/>
                            </a:solidFill>
                            <a:latin typeface="+mn-lt"/>
                            <a:ea typeface="+mn-ea"/>
                            <a:cs typeface="+mn-cs"/>
                          </a:rPr>
                          <a:t>IU/mL) 12 weeks (SVR12) or 24 weeks (SVR24) </a:t>
                        </a:r>
                        <a:br>
                          <a:rPr lang="en-GB" sz="1600" b="0" i="0" u="none" strike="noStrike" kern="1200" baseline="0" dirty="0">
                            <a:solidFill>
                              <a:schemeClr val="dk1"/>
                            </a:solidFill>
                            <a:latin typeface="+mn-lt"/>
                            <a:ea typeface="+mn-ea"/>
                            <a:cs typeface="+mn-cs"/>
                          </a:rPr>
                        </a:br>
                        <a:r>
                          <a:rPr lang="en-GB" sz="1600" b="0" i="0" u="none" strike="noStrike" kern="1200" baseline="0" dirty="0">
                            <a:solidFill>
                              <a:schemeClr val="dk1"/>
                            </a:solidFill>
                            <a:latin typeface="+mn-lt"/>
                            <a:ea typeface="+mn-ea"/>
                            <a:cs typeface="+mn-cs"/>
                          </a:rPr>
                          <a:t>after EOT</a:t>
                        </a:r>
                      </a:p>
                    </a:txBody>
                    <a:tcPr marL="72000" marR="36000" marT="36000" marB="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000" marR="36000" marT="36000" marB="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1102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solidFill>
                              <a:schemeClr val="tx2"/>
                            </a:solidFill>
                            <a:latin typeface="+mn-lt"/>
                            <a:cs typeface="Arial" panose="020B0604020202020204" pitchFamily="34" charset="0"/>
                          </a:rPr>
                          <a:t>Alternative </a:t>
                        </a:r>
                        <a:r>
                          <a:rPr lang="en-US" sz="1600" b="1" dirty="0">
                            <a:solidFill>
                              <a:schemeClr val="tx2"/>
                            </a:solidFill>
                            <a:latin typeface="+mn-lt"/>
                            <a:cs typeface="Arial" panose="020B0604020202020204" pitchFamily="34" charset="0"/>
                          </a:rPr>
                          <a:t>endpoint</a:t>
                        </a:r>
                      </a:p>
                      <a:p>
                        <a:pPr marL="285750" indent="-285750">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Undetectable HCV core </a:t>
                        </a:r>
                        <a:r>
                          <a:rPr lang="en-GB" sz="1600" b="0" i="0" u="none" strike="noStrike" kern="1200" baseline="0" dirty="0">
                            <a:solidFill>
                              <a:schemeClr val="tx1"/>
                            </a:solidFill>
                            <a:latin typeface="+mn-lt"/>
                            <a:ea typeface="+mn-ea"/>
                            <a:cs typeface="+mn-cs"/>
                          </a:rPr>
                          <a:t>antigen in serum or plasma </a:t>
                        </a:r>
                        <a:r>
                          <a:rPr lang="en-GB" sz="1600" b="0" i="0" u="none" strike="noStrike" kern="1200" baseline="0" dirty="0">
                            <a:solidFill>
                              <a:schemeClr val="dk1"/>
                            </a:solidFill>
                            <a:latin typeface="+mn-lt"/>
                            <a:ea typeface="+mn-ea"/>
                            <a:cs typeface="+mn-cs"/>
                          </a:rPr>
                          <a:t>by EIA 24 weeks </a:t>
                        </a:r>
                        <a:br>
                          <a:rPr lang="en-GB" sz="1600" b="0" i="0" u="none" strike="noStrike" kern="1200" baseline="0" dirty="0">
                            <a:solidFill>
                              <a:schemeClr val="dk1"/>
                            </a:solidFill>
                            <a:latin typeface="+mn-lt"/>
                            <a:ea typeface="+mn-ea"/>
                            <a:cs typeface="+mn-cs"/>
                          </a:rPr>
                        </a:br>
                        <a:r>
                          <a:rPr lang="en-GB" sz="1600" b="0" i="0" u="none" strike="noStrike" kern="1200" baseline="0" dirty="0">
                            <a:solidFill>
                              <a:schemeClr val="dk1"/>
                            </a:solidFill>
                            <a:latin typeface="+mn-lt"/>
                            <a:ea typeface="+mn-ea"/>
                            <a:cs typeface="+mn-cs"/>
                          </a:rPr>
                          <a:t>(SVR24) after EOT</a:t>
                        </a:r>
                      </a:p>
                      <a:p>
                        <a:pPr marL="627063"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In patients with detectable HCV core antigen prior to therapy, if HCV RNA assays are not available and/or not affordable</a:t>
                        </a:r>
                      </a:p>
                    </a:txBody>
                    <a:tcPr marL="72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939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latin typeface="+mn-lt"/>
                            <a:cs typeface="Arial" panose="020B0604020202020204" pitchFamily="34" charset="0"/>
                          </a:rPr>
                          <a:t>Additional endpoint </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Undetectable serum or plasma HCV RNA (SVR24) after EOT by qualitative HCV RNA assay with LLOD ≤1000 IU/mL</a:t>
                        </a:r>
                      </a:p>
                      <a:p>
                        <a:pPr marL="627063"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In areas where sensitive assays are not available and/or not affordable</a:t>
                        </a:r>
                      </a:p>
                    </a:txBody>
                    <a:tcPr marL="72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3410860"/>
                    </a:ext>
                  </a:extLst>
                </a:tr>
                <a:tr h="427594">
                  <a:tc>
                    <a:txBody>
                      <a:bodyPr/>
                      <a:lstStyle/>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i="0" u="none" strike="noStrike" kern="1200" baseline="0" dirty="0">
                            <a:solidFill>
                              <a:schemeClr val="dk1"/>
                            </a:solidFill>
                            <a:latin typeface="+mn-lt"/>
                            <a:ea typeface="+mn-ea"/>
                            <a:cs typeface="+mn-cs"/>
                          </a:rPr>
                          <a:t>In patients with advanced fibrosis and cirrhosis, HCC surveillance must be continued: an SVR will reduce, but not </a:t>
                        </a:r>
                        <a:r>
                          <a:rPr lang="en-GB" sz="1600" b="0" i="0" u="none" strike="noStrike" kern="1200" baseline="0" dirty="0">
                            <a:solidFill>
                              <a:schemeClr val="tx1"/>
                            </a:solidFill>
                            <a:latin typeface="+mn-lt"/>
                            <a:ea typeface="+mn-ea"/>
                            <a:cs typeface="+mn-cs"/>
                          </a:rPr>
                          <a:t>abolish, the risk </a:t>
                        </a:r>
                        <a:br>
                          <a:rPr lang="en-GB" sz="1600" b="0" i="0" u="none" strike="noStrike" kern="1200" baseline="0" dirty="0">
                            <a:solidFill>
                              <a:schemeClr val="tx1"/>
                            </a:solidFill>
                            <a:latin typeface="+mn-lt"/>
                            <a:ea typeface="+mn-ea"/>
                            <a:cs typeface="+mn-cs"/>
                          </a:rPr>
                        </a:br>
                        <a:r>
                          <a:rPr lang="en-GB" sz="1600" b="0" i="0" u="none" strike="noStrike" kern="1200" baseline="0" dirty="0">
                            <a:solidFill>
                              <a:schemeClr val="tx1"/>
                            </a:solidFill>
                            <a:latin typeface="+mn-lt"/>
                            <a:ea typeface="+mn-ea"/>
                            <a:cs typeface="+mn-cs"/>
                          </a:rPr>
                          <a:t>of HCC</a:t>
                        </a:r>
                        <a:endParaRPr lang="en-US" sz="1600" b="0" i="0" u="none" strike="noStrike" kern="1200" baseline="0" dirty="0">
                          <a:solidFill>
                            <a:schemeClr val="tx1"/>
                          </a:solidFill>
                          <a:latin typeface="+mn-lt"/>
                          <a:ea typeface="+mn-ea"/>
                          <a:cs typeface="+mn-cs"/>
                        </a:endParaRPr>
                      </a:p>
                    </a:txBody>
                    <a:tcPr marL="72000" marR="36000" marT="36000" marB="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000" marR="36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77013728"/>
                    </a:ext>
                  </a:extLst>
                </a:tr>
              </a:tbl>
            </a:graphicData>
          </a:graphic>
        </p:graphicFrame>
        <p:grpSp>
          <p:nvGrpSpPr>
            <p:cNvPr id="21" name="Group 20">
              <a:extLst>
                <a:ext uri="{FF2B5EF4-FFF2-40B4-BE49-F238E27FC236}">
                  <a16:creationId xmlns:a16="http://schemas.microsoft.com/office/drawing/2014/main" id="{8E9EF212-845D-44AE-B412-314154665D85}"/>
                </a:ext>
              </a:extLst>
            </p:cNvPr>
            <p:cNvGrpSpPr/>
            <p:nvPr/>
          </p:nvGrpSpPr>
          <p:grpSpPr>
            <a:xfrm>
              <a:off x="4367259" y="3333391"/>
              <a:ext cx="4147252" cy="305232"/>
              <a:chOff x="4367259" y="3519285"/>
              <a:chExt cx="4147252" cy="305232"/>
            </a:xfrm>
          </p:grpSpPr>
          <p:grpSp>
            <p:nvGrpSpPr>
              <p:cNvPr id="20" name="Group 19">
                <a:extLst>
                  <a:ext uri="{FF2B5EF4-FFF2-40B4-BE49-F238E27FC236}">
                    <a16:creationId xmlns:a16="http://schemas.microsoft.com/office/drawing/2014/main" id="{6C6AD04E-B12D-42EB-8027-1BC9BB276F58}"/>
                  </a:ext>
                </a:extLst>
              </p:cNvPr>
              <p:cNvGrpSpPr/>
              <p:nvPr/>
            </p:nvGrpSpPr>
            <p:grpSpPr>
              <a:xfrm>
                <a:off x="4367259" y="3519285"/>
                <a:ext cx="1716865" cy="305232"/>
                <a:chOff x="4367259" y="3519285"/>
                <a:chExt cx="1716865" cy="305232"/>
              </a:xfrm>
            </p:grpSpPr>
            <p:sp>
              <p:nvSpPr>
                <p:cNvPr id="14" name="Rectangle 13">
                  <a:extLst>
                    <a:ext uri="{FF2B5EF4-FFF2-40B4-BE49-F238E27FC236}">
                      <a16:creationId xmlns:a16="http://schemas.microsoft.com/office/drawing/2014/main" id="{37F132E8-5CF0-4C72-9684-70AA05CB2552}"/>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16" name="TextBox 15">
                  <a:extLst>
                    <a:ext uri="{FF2B5EF4-FFF2-40B4-BE49-F238E27FC236}">
                      <a16:creationId xmlns:a16="http://schemas.microsoft.com/office/drawing/2014/main" id="{22F00CBD-79A1-4E8B-8A0D-98568B64B0D6}"/>
                    </a:ext>
                  </a:extLst>
                </p:cNvPr>
                <p:cNvSpPr txBox="1"/>
                <p:nvPr/>
              </p:nvSpPr>
              <p:spPr>
                <a:xfrm>
                  <a:off x="4511258" y="3519285"/>
                  <a:ext cx="1572866" cy="305232"/>
                </a:xfrm>
                <a:prstGeom prst="rect">
                  <a:avLst/>
                </a:prstGeom>
                <a:noFill/>
              </p:spPr>
              <p:txBody>
                <a:bodyPr wrap="none" rtlCol="0">
                  <a:spAutoFit/>
                </a:bodyPr>
                <a:lstStyle/>
                <a:p>
                  <a:r>
                    <a:rPr lang="en-GB" sz="1200" b="1" dirty="0">
                      <a:solidFill>
                        <a:schemeClr val="bg1"/>
                      </a:solidFill>
                    </a:rPr>
                    <a:t>Grade of evidence</a:t>
                  </a:r>
                </a:p>
              </p:txBody>
            </p:sp>
          </p:grpSp>
          <p:grpSp>
            <p:nvGrpSpPr>
              <p:cNvPr id="19" name="Group 18">
                <a:extLst>
                  <a:ext uri="{FF2B5EF4-FFF2-40B4-BE49-F238E27FC236}">
                    <a16:creationId xmlns:a16="http://schemas.microsoft.com/office/drawing/2014/main" id="{18770826-F5F6-4F32-AE4B-4B4816F52C2E}"/>
                  </a:ext>
                </a:extLst>
              </p:cNvPr>
              <p:cNvGrpSpPr/>
              <p:nvPr/>
            </p:nvGrpSpPr>
            <p:grpSpPr>
              <a:xfrm>
                <a:off x="6215754" y="3519285"/>
                <a:ext cx="2298757" cy="305232"/>
                <a:chOff x="6215754" y="3519285"/>
                <a:chExt cx="2298757" cy="305232"/>
              </a:xfrm>
            </p:grpSpPr>
            <p:sp>
              <p:nvSpPr>
                <p:cNvPr id="15" name="Rectangle 14">
                  <a:extLst>
                    <a:ext uri="{FF2B5EF4-FFF2-40B4-BE49-F238E27FC236}">
                      <a16:creationId xmlns:a16="http://schemas.microsoft.com/office/drawing/2014/main" id="{EC57B92C-F594-4068-8B71-5984FB66B985}"/>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17" name="TextBox 16">
                  <a:extLst>
                    <a:ext uri="{FF2B5EF4-FFF2-40B4-BE49-F238E27FC236}">
                      <a16:creationId xmlns:a16="http://schemas.microsoft.com/office/drawing/2014/main" id="{EF188FB0-C1B0-4BDA-BE7C-53843F9082F4}"/>
                    </a:ext>
                  </a:extLst>
                </p:cNvPr>
                <p:cNvSpPr txBox="1"/>
                <p:nvPr/>
              </p:nvSpPr>
              <p:spPr>
                <a:xfrm>
                  <a:off x="6359754" y="3519285"/>
                  <a:ext cx="2154757" cy="305232"/>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3" name="Picture 12">
            <a:hlinkClick r:id="rId3" action="ppaction://hlinksldjump"/>
            <a:extLst>
              <a:ext uri="{FF2B5EF4-FFF2-40B4-BE49-F238E27FC236}">
                <a16:creationId xmlns:a16="http://schemas.microsoft.com/office/drawing/2014/main" id="{C5EBC202-ADCB-497B-B6B7-5D2908204AF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7812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6F76-069D-42B4-B3FC-92C4A41506DC}"/>
              </a:ext>
            </a:extLst>
          </p:cNvPr>
          <p:cNvSpPr>
            <a:spLocks noGrp="1"/>
          </p:cNvSpPr>
          <p:nvPr>
            <p:ph type="title"/>
          </p:nvPr>
        </p:nvSpPr>
        <p:spPr/>
        <p:txBody>
          <a:bodyPr>
            <a:normAutofit/>
          </a:bodyPr>
          <a:lstStyle/>
          <a:p>
            <a:r>
              <a:rPr lang="en-GB" dirty="0"/>
              <a:t>Screening for chronic HCV infection</a:t>
            </a:r>
          </a:p>
        </p:txBody>
      </p:sp>
      <p:sp>
        <p:nvSpPr>
          <p:cNvPr id="5" name="Text Placeholder 4">
            <a:extLst>
              <a:ext uri="{FF2B5EF4-FFF2-40B4-BE49-F238E27FC236}">
                <a16:creationId xmlns:a16="http://schemas.microsoft.com/office/drawing/2014/main" id="{A5DB7FF7-3FC5-46B3-BE11-FE6B1547942F}"/>
              </a:ext>
            </a:extLst>
          </p:cNvPr>
          <p:cNvSpPr>
            <a:spLocks noGrp="1"/>
          </p:cNvSpPr>
          <p:nvPr>
            <p:ph type="body" sz="quarter" idx="10"/>
          </p:nvPr>
        </p:nvSpPr>
        <p:spPr>
          <a:xfrm>
            <a:off x="4925" y="6062870"/>
            <a:ext cx="7519403" cy="794051"/>
          </a:xfrm>
        </p:spPr>
        <p:txBody>
          <a:bodyPr/>
          <a:lstStyle/>
          <a:p>
            <a:pPr>
              <a:buClrTx/>
              <a:defRPr/>
            </a:pPr>
            <a:r>
              <a:rPr lang="en-GB" dirty="0">
                <a:cs typeface="Arial" panose="020B0604020202020204" pitchFamily="34" charset="0"/>
              </a:rPr>
              <a:t>*After shipment to a central laboratory where the EIA will be performed; </a:t>
            </a:r>
            <a:r>
              <a:rPr lang="en-GB" baseline="30000" dirty="0">
                <a:cs typeface="Arial" panose="020B0604020202020204" pitchFamily="34" charset="0"/>
              </a:rPr>
              <a:t>†</a:t>
            </a:r>
            <a:r>
              <a:rPr lang="en-GB" dirty="0">
                <a:cs typeface="Arial" panose="020B0604020202020204" pitchFamily="34" charset="0"/>
              </a:rPr>
              <a:t>Using serum, plasma, fingerstick whole blood or saliva as matrices; </a:t>
            </a:r>
            <a:r>
              <a:rPr lang="en-GB" baseline="30000" dirty="0">
                <a:cs typeface="Arial" panose="020B0604020202020204" pitchFamily="34" charset="0"/>
              </a:rPr>
              <a:t>‡</a:t>
            </a:r>
            <a:r>
              <a:rPr lang="en-GB" dirty="0">
                <a:cs typeface="Arial" panose="020B0604020202020204" pitchFamily="34" charset="0"/>
              </a:rPr>
              <a:t>If HCV RNA assays are not available and/or not affordable; </a:t>
            </a:r>
            <a:r>
              <a:rPr lang="en-GB" baseline="30000" dirty="0"/>
              <a:t>§</a:t>
            </a:r>
            <a:r>
              <a:rPr lang="en-GB" dirty="0"/>
              <a:t>If available and screening strategy is cost effective</a:t>
            </a:r>
            <a:endParaRPr lang="en-GB" dirty="0">
              <a:cs typeface="Arial" panose="020B0604020202020204" pitchFamily="34" charset="0"/>
            </a:endParaRPr>
          </a:p>
          <a:p>
            <a:r>
              <a:rPr lang="en-GB" dirty="0"/>
              <a:t>EASL CPG HCV. J Hepatol 2018;</a:t>
            </a:r>
            <a:r>
              <a:rPr lang="en-US" dirty="0"/>
              <a:t>69:461–511.</a:t>
            </a:r>
            <a:endParaRPr lang="en-GB" dirty="0"/>
          </a:p>
        </p:txBody>
      </p:sp>
      <p:grpSp>
        <p:nvGrpSpPr>
          <p:cNvPr id="6" name="Group 5">
            <a:extLst>
              <a:ext uri="{FF2B5EF4-FFF2-40B4-BE49-F238E27FC236}">
                <a16:creationId xmlns:a16="http://schemas.microsoft.com/office/drawing/2014/main" id="{AEDB0421-A2B8-494D-8918-76B8B069807C}"/>
              </a:ext>
            </a:extLst>
          </p:cNvPr>
          <p:cNvGrpSpPr/>
          <p:nvPr/>
        </p:nvGrpSpPr>
        <p:grpSpPr>
          <a:xfrm>
            <a:off x="755650" y="1484313"/>
            <a:ext cx="7758861" cy="4632960"/>
            <a:chOff x="755650" y="3333391"/>
            <a:chExt cx="7758861" cy="5105169"/>
          </a:xfrm>
        </p:grpSpPr>
        <p:graphicFrame>
          <p:nvGraphicFramePr>
            <p:cNvPr id="7" name="Content Placeholder 4">
              <a:extLst>
                <a:ext uri="{FF2B5EF4-FFF2-40B4-BE49-F238E27FC236}">
                  <a16:creationId xmlns:a16="http://schemas.microsoft.com/office/drawing/2014/main" id="{71BB3FBE-B187-4E06-A30D-4BBC148707D5}"/>
                </a:ext>
              </a:extLst>
            </p:cNvPr>
            <p:cNvGraphicFramePr>
              <a:graphicFrameLocks/>
            </p:cNvGraphicFramePr>
            <p:nvPr>
              <p:extLst>
                <p:ext uri="{D42A27DB-BD31-4B8C-83A1-F6EECF244321}">
                  <p14:modId xmlns:p14="http://schemas.microsoft.com/office/powerpoint/2010/main" val="2762588432"/>
                </p:ext>
              </p:extLst>
            </p:nvPr>
          </p:nvGraphicFramePr>
          <p:xfrm>
            <a:off x="755650" y="3333391"/>
            <a:ext cx="7710087" cy="5105169"/>
          </p:xfrm>
          <a:graphic>
            <a:graphicData uri="http://schemas.openxmlformats.org/drawingml/2006/table">
              <a:tbl>
                <a:tblPr firstRow="1" bandRow="1">
                  <a:tableStyleId>{5C22544A-7EE6-4342-B048-85BDC9FD1C3A}</a:tableStyleId>
                </a:tblPr>
                <a:tblGrid>
                  <a:gridCol w="6655009">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j-lt"/>
                            <a:ea typeface="+mn-ea"/>
                            <a:cs typeface="Arial" panose="020B0604020202020204" pitchFamily="34" charset="0"/>
                          </a:rPr>
                          <a:t>Screening strategies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Screening according to local epidemiology and within framework of </a:t>
                        </a:r>
                        <a:br>
                          <a:rPr lang="en-GB" sz="1400" b="0" kern="1200" noProof="0" dirty="0">
                            <a:solidFill>
                              <a:schemeClr val="tx1"/>
                            </a:solidFill>
                            <a:latin typeface="+mj-lt"/>
                            <a:ea typeface="+mn-ea"/>
                            <a:cs typeface="Arial" panose="020B0604020202020204" pitchFamily="34" charset="0"/>
                          </a:rPr>
                        </a:br>
                        <a:r>
                          <a:rPr lang="en-GB" sz="1400" b="0" kern="1200" noProof="0" dirty="0">
                            <a:solidFill>
                              <a:schemeClr val="tx1"/>
                            </a:solidFill>
                            <a:latin typeface="+mj-lt"/>
                            <a:ea typeface="+mn-ea"/>
                            <a:cs typeface="Arial" panose="020B0604020202020204" pitchFamily="34" charset="0"/>
                          </a:rPr>
                          <a:t>national plans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May include at-risk populations, birth cohort testing and general population testing in areas of intermediate to high seroprevalence (≥2–5%)</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Based on detection of serum/plasma anti-HCV Abs using EIA</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B</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33761">
                  <a:tc>
                    <a:txBody>
                      <a:bodyPr/>
                      <a:lstStyle/>
                      <a:p>
                        <a:pPr marL="0" marR="0" lvl="0" indent="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None/>
                          <a:tabLst/>
                          <a:defRPr/>
                        </a:pPr>
                        <a:r>
                          <a:rPr lang="en-GB" sz="1400" b="1" kern="1200" noProof="0" dirty="0">
                            <a:solidFill>
                              <a:schemeClr val="tx2"/>
                            </a:solidFill>
                            <a:latin typeface="+mn-lt"/>
                            <a:ea typeface="+mn-ea"/>
                            <a:cs typeface="Arial" panose="020B0604020202020204" pitchFamily="34" charset="0"/>
                          </a:rPr>
                          <a:t>Anti-HCV Ab testing</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Should be offered with linkage to prevention, care and treatment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Dried blood spots can be used as alternative to serum or plasma</a:t>
                        </a:r>
                        <a:r>
                          <a:rPr lang="en-GB" sz="1400" baseline="0" dirty="0"/>
                          <a:t>*</a:t>
                        </a:r>
                        <a:endParaRPr lang="en-GB" sz="1400" b="0" kern="1200" baseline="0" noProof="0" dirty="0">
                          <a:solidFill>
                            <a:schemeClr val="tx1"/>
                          </a:solidFill>
                          <a:latin typeface="+mj-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dirty="0">
                            <a:solidFill>
                              <a:schemeClr val="tx1"/>
                            </a:solidFill>
                            <a:latin typeface="+mj-lt"/>
                            <a:ea typeface="+mn-ea"/>
                            <a:cs typeface="Arial" panose="020B0604020202020204" pitchFamily="34" charset="0"/>
                          </a:rPr>
                          <a:t>Use RDTs</a:t>
                        </a:r>
                        <a:r>
                          <a:rPr lang="en-GB" sz="1400" b="0" kern="1200" baseline="30000" dirty="0">
                            <a:solidFill>
                              <a:schemeClr val="tx1"/>
                            </a:solidFill>
                            <a:latin typeface="+mj-lt"/>
                            <a:ea typeface="+mn-ea"/>
                            <a:cs typeface="Arial" panose="020B0604020202020204" pitchFamily="34" charset="0"/>
                          </a:rPr>
                          <a:t>†</a:t>
                        </a:r>
                        <a:r>
                          <a:rPr lang="en-GB" sz="1400" b="0" kern="1200" dirty="0">
                            <a:solidFill>
                              <a:schemeClr val="tx1"/>
                            </a:solidFill>
                            <a:latin typeface="+mj-lt"/>
                            <a:ea typeface="+mn-ea"/>
                            <a:cs typeface="Arial" panose="020B0604020202020204" pitchFamily="34" charset="0"/>
                          </a:rPr>
                          <a:t> (as an alternative to</a:t>
                        </a:r>
                        <a:r>
                          <a:rPr lang="en-GB" sz="1400" b="0" kern="1200" dirty="0">
                            <a:solidFill>
                              <a:schemeClr val="tx1"/>
                            </a:solidFill>
                            <a:latin typeface="+mn-lt"/>
                            <a:ea typeface="+mn-ea"/>
                            <a:cs typeface="Arial" panose="020B0604020202020204" pitchFamily="34" charset="0"/>
                          </a:rPr>
                          <a:t> classical EIA) at patient’s care site</a:t>
                        </a:r>
                        <a:r>
                          <a:rPr lang="en-GB" sz="1400" b="0" kern="1200" dirty="0">
                            <a:solidFill>
                              <a:schemeClr val="tx1"/>
                            </a:solidFill>
                            <a:latin typeface="+mj-lt"/>
                            <a:ea typeface="+mn-ea"/>
                            <a:cs typeface="Arial" panose="020B0604020202020204" pitchFamily="34" charset="0"/>
                          </a:rPr>
                          <a:t> to facilitate screening and improve access to care</a:t>
                        </a:r>
                        <a:endParaRPr lang="en-GB" sz="1400" b="0" kern="1200" noProof="0" dirty="0">
                          <a:solidFill>
                            <a:schemeClr val="tx1"/>
                          </a:solidFill>
                          <a:latin typeface="+mj-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p>
                        <a:pPr algn="ctr"/>
                        <a:r>
                          <a:rPr lang="en-GB" sz="1400" dirty="0">
                            <a:solidFill>
                              <a:schemeClr val="tx1"/>
                            </a:solidFill>
                            <a:latin typeface="Arial" panose="020B0604020202020204" pitchFamily="34" charset="0"/>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None/>
                          <a:tabLst/>
                          <a:defRPr/>
                        </a:pPr>
                        <a:r>
                          <a:rPr lang="en-GB" sz="1400" b="1" kern="1200" noProof="0" dirty="0">
                            <a:solidFill>
                              <a:schemeClr val="tx2"/>
                            </a:solidFill>
                            <a:latin typeface="+mn-lt"/>
                            <a:ea typeface="+mn-ea"/>
                            <a:cs typeface="Arial" panose="020B0604020202020204" pitchFamily="34" charset="0"/>
                          </a:rPr>
                          <a:t>HCV RNA testing</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If anti-HCV Ab detected, test for serum/plasma HCV RNA (or HCV core antigen)</a:t>
                        </a:r>
                        <a:r>
                          <a:rPr lang="en-GB" sz="1400" b="0" kern="1200" baseline="30000" noProof="0" dirty="0">
                            <a:solidFill>
                              <a:schemeClr val="tx1"/>
                            </a:solidFill>
                            <a:latin typeface="+mj-lt"/>
                            <a:ea typeface="+mn-ea"/>
                            <a:cs typeface="Arial" panose="020B0604020202020204" pitchFamily="34" charset="0"/>
                          </a:rPr>
                          <a:t>‡</a:t>
                        </a:r>
                        <a:r>
                          <a:rPr lang="en-GB" sz="1400" b="0" kern="1200" noProof="0" dirty="0">
                            <a:solidFill>
                              <a:schemeClr val="tx1"/>
                            </a:solidFill>
                            <a:latin typeface="+mj-lt"/>
                            <a:ea typeface="+mn-ea"/>
                            <a:cs typeface="Arial" panose="020B0604020202020204" pitchFamily="34" charset="0"/>
                          </a:rPr>
                          <a:t> to identify patients with ongoing infection</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Dried blood spots can be used as alternative to serum or plasma*</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Reflex testing for HCV RNA in patients who are anti-HCV Ab+ should be applied to increase linkage to care</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Anti-HCV Ab screening can be replaced by a point-of-care HCV RNA assay (LLOD: ≤1000 IU/mL) or HCV core antigen testing</a:t>
                        </a:r>
                        <a:r>
                          <a:rPr lang="en-GB" sz="1400" baseline="30000" dirty="0"/>
                          <a:t>§</a:t>
                        </a:r>
                        <a:endParaRPr lang="en-GB" sz="1400" b="0" kern="1200" noProof="0" dirty="0">
                          <a:solidFill>
                            <a:schemeClr val="tx1"/>
                          </a:solidFill>
                          <a:latin typeface="+mj-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C</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grpSp>
          <p:nvGrpSpPr>
            <p:cNvPr id="8" name="Group 7">
              <a:extLst>
                <a:ext uri="{FF2B5EF4-FFF2-40B4-BE49-F238E27FC236}">
                  <a16:creationId xmlns:a16="http://schemas.microsoft.com/office/drawing/2014/main" id="{DFAD37EF-49D6-48C4-9058-7402A3ADDC54}"/>
                </a:ext>
              </a:extLst>
            </p:cNvPr>
            <p:cNvGrpSpPr/>
            <p:nvPr/>
          </p:nvGrpSpPr>
          <p:grpSpPr>
            <a:xfrm>
              <a:off x="4367259" y="3333391"/>
              <a:ext cx="4147252" cy="276999"/>
              <a:chOff x="4367259" y="3519285"/>
              <a:chExt cx="4147252" cy="276999"/>
            </a:xfrm>
          </p:grpSpPr>
          <p:grpSp>
            <p:nvGrpSpPr>
              <p:cNvPr id="9" name="Group 8">
                <a:extLst>
                  <a:ext uri="{FF2B5EF4-FFF2-40B4-BE49-F238E27FC236}">
                    <a16:creationId xmlns:a16="http://schemas.microsoft.com/office/drawing/2014/main" id="{BC8FAD0C-10F1-483E-8FA2-14C6AFA6797D}"/>
                  </a:ext>
                </a:extLst>
              </p:cNvPr>
              <p:cNvGrpSpPr/>
              <p:nvPr/>
            </p:nvGrpSpPr>
            <p:grpSpPr>
              <a:xfrm>
                <a:off x="4367259" y="3519285"/>
                <a:ext cx="1716865" cy="276999"/>
                <a:chOff x="4367259" y="3519285"/>
                <a:chExt cx="1716865" cy="276999"/>
              </a:xfrm>
            </p:grpSpPr>
            <p:sp>
              <p:nvSpPr>
                <p:cNvPr id="13" name="Rectangle 12">
                  <a:extLst>
                    <a:ext uri="{FF2B5EF4-FFF2-40B4-BE49-F238E27FC236}">
                      <a16:creationId xmlns:a16="http://schemas.microsoft.com/office/drawing/2014/main" id="{5968179F-4A5D-49CE-A9E6-66DADB6B7C5B}"/>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EE985AF6-560E-4C71-923F-ADBB76E9E142}"/>
                    </a:ext>
                  </a:extLst>
                </p:cNvPr>
                <p:cNvSpPr txBox="1"/>
                <p:nvPr/>
              </p:nvSpPr>
              <p:spPr>
                <a:xfrm>
                  <a:off x="4511258" y="3519285"/>
                  <a:ext cx="1572866" cy="276999"/>
                </a:xfrm>
                <a:prstGeom prst="rect">
                  <a:avLst/>
                </a:prstGeom>
                <a:noFill/>
              </p:spPr>
              <p:txBody>
                <a:bodyPr wrap="none" rtlCol="0">
                  <a:spAutoFit/>
                </a:bodyPr>
                <a:lstStyle/>
                <a:p>
                  <a:r>
                    <a:rPr lang="en-GB" sz="1200" b="1" dirty="0">
                      <a:solidFill>
                        <a:schemeClr val="bg1"/>
                      </a:solidFill>
                    </a:rPr>
                    <a:t>Grade of evidence</a:t>
                  </a:r>
                </a:p>
              </p:txBody>
            </p:sp>
          </p:grpSp>
          <p:grpSp>
            <p:nvGrpSpPr>
              <p:cNvPr id="10" name="Group 9">
                <a:extLst>
                  <a:ext uri="{FF2B5EF4-FFF2-40B4-BE49-F238E27FC236}">
                    <a16:creationId xmlns:a16="http://schemas.microsoft.com/office/drawing/2014/main" id="{A6C5CF3A-0185-4ECC-9293-2D0E52F96532}"/>
                  </a:ext>
                </a:extLst>
              </p:cNvPr>
              <p:cNvGrpSpPr/>
              <p:nvPr/>
            </p:nvGrpSpPr>
            <p:grpSpPr>
              <a:xfrm>
                <a:off x="6215754" y="3519285"/>
                <a:ext cx="2298757" cy="276999"/>
                <a:chOff x="6215754" y="3519285"/>
                <a:chExt cx="2298757" cy="276999"/>
              </a:xfrm>
            </p:grpSpPr>
            <p:sp>
              <p:nvSpPr>
                <p:cNvPr id="11" name="Rectangle 10">
                  <a:extLst>
                    <a:ext uri="{FF2B5EF4-FFF2-40B4-BE49-F238E27FC236}">
                      <a16:creationId xmlns:a16="http://schemas.microsoft.com/office/drawing/2014/main" id="{CA693A4A-C324-46DD-86ED-02F0E877E4F8}"/>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2" name="TextBox 11">
                  <a:extLst>
                    <a:ext uri="{FF2B5EF4-FFF2-40B4-BE49-F238E27FC236}">
                      <a16:creationId xmlns:a16="http://schemas.microsoft.com/office/drawing/2014/main" id="{2E100445-D8D8-4295-9094-D95E872AC30F}"/>
                    </a:ext>
                  </a:extLst>
                </p:cNvPr>
                <p:cNvSpPr txBox="1"/>
                <p:nvPr/>
              </p:nvSpPr>
              <p:spPr>
                <a:xfrm>
                  <a:off x="6359754" y="3519285"/>
                  <a:ext cx="2154757" cy="276999"/>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5" name="Picture 14">
            <a:hlinkClick r:id="rId3" action="ppaction://hlinksldjump"/>
            <a:extLst>
              <a:ext uri="{FF2B5EF4-FFF2-40B4-BE49-F238E27FC236}">
                <a16:creationId xmlns:a16="http://schemas.microsoft.com/office/drawing/2014/main" id="{8C00EA22-1CCB-4878-AC41-E074A3CC279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732967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1A5890-5088-42F4-A55D-4BD51565F273}"/>
              </a:ext>
            </a:extLst>
          </p:cNvPr>
          <p:cNvSpPr>
            <a:spLocks noGrp="1"/>
          </p:cNvSpPr>
          <p:nvPr>
            <p:ph type="title"/>
          </p:nvPr>
        </p:nvSpPr>
        <p:spPr/>
        <p:txBody>
          <a:bodyPr>
            <a:normAutofit/>
          </a:bodyPr>
          <a:lstStyle/>
          <a:p>
            <a:pPr marL="457200" indent="-457200"/>
            <a:r>
              <a:rPr lang="en-GB" dirty="0"/>
              <a:t>Diagnosis of acute and chronic HCV infection</a:t>
            </a:r>
          </a:p>
        </p:txBody>
      </p:sp>
      <p:sp>
        <p:nvSpPr>
          <p:cNvPr id="2" name="Text Placeholder 1">
            <a:extLst>
              <a:ext uri="{FF2B5EF4-FFF2-40B4-BE49-F238E27FC236}">
                <a16:creationId xmlns:a16="http://schemas.microsoft.com/office/drawing/2014/main" id="{529777DC-655B-457E-BE2F-2A4B57DCF3CB}"/>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7" name="Group 6">
            <a:extLst>
              <a:ext uri="{FF2B5EF4-FFF2-40B4-BE49-F238E27FC236}">
                <a16:creationId xmlns:a16="http://schemas.microsoft.com/office/drawing/2014/main" id="{7E2C983D-50CD-409C-B0C0-6F1A86D6CF51}"/>
              </a:ext>
            </a:extLst>
          </p:cNvPr>
          <p:cNvGrpSpPr/>
          <p:nvPr/>
        </p:nvGrpSpPr>
        <p:grpSpPr>
          <a:xfrm>
            <a:off x="755650" y="1484313"/>
            <a:ext cx="7758861" cy="4053840"/>
            <a:chOff x="755650" y="3333391"/>
            <a:chExt cx="7758861" cy="4467024"/>
          </a:xfrm>
        </p:grpSpPr>
        <p:graphicFrame>
          <p:nvGraphicFramePr>
            <p:cNvPr id="8" name="Content Placeholder 4">
              <a:extLst>
                <a:ext uri="{FF2B5EF4-FFF2-40B4-BE49-F238E27FC236}">
                  <a16:creationId xmlns:a16="http://schemas.microsoft.com/office/drawing/2014/main" id="{AE56D30E-BCC0-4BDD-B266-A76BFCAC2003}"/>
                </a:ext>
              </a:extLst>
            </p:cNvPr>
            <p:cNvGraphicFramePr>
              <a:graphicFrameLocks/>
            </p:cNvGraphicFramePr>
            <p:nvPr>
              <p:extLst>
                <p:ext uri="{D42A27DB-BD31-4B8C-83A1-F6EECF244321}">
                  <p14:modId xmlns:p14="http://schemas.microsoft.com/office/powerpoint/2010/main" val="648096480"/>
                </p:ext>
              </p:extLst>
            </p:nvPr>
          </p:nvGraphicFramePr>
          <p:xfrm>
            <a:off x="755650" y="3333391"/>
            <a:ext cx="7710087" cy="4467024"/>
          </p:xfrm>
          <a:graphic>
            <a:graphicData uri="http://schemas.openxmlformats.org/drawingml/2006/table">
              <a:tbl>
                <a:tblPr firstRow="1" bandRow="1">
                  <a:tableStyleId>{5C22544A-7EE6-4342-B048-85BDC9FD1C3A}</a:tableStyleId>
                </a:tblPr>
                <a:tblGrid>
                  <a:gridCol w="6655009">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j-lt"/>
                            <a:ea typeface="+mn-ea"/>
                            <a:cs typeface="Arial" panose="020B0604020202020204" pitchFamily="34" charset="0"/>
                          </a:rPr>
                          <a:t>All patients with suspected HCV infection should be tested for anti-HCV </a:t>
                        </a:r>
                        <a:r>
                          <a:rPr lang="en-GB" sz="1400" b="0" kern="1200" noProof="0" dirty="0">
                            <a:solidFill>
                              <a:schemeClr val="tx1"/>
                            </a:solidFill>
                            <a:latin typeface="+mn-lt"/>
                            <a:ea typeface="+mn-ea"/>
                            <a:cs typeface="Arial" panose="020B0604020202020204" pitchFamily="34" charset="0"/>
                          </a:rPr>
                          <a:t>Ab</a:t>
                        </a:r>
                        <a:r>
                          <a:rPr lang="en-GB" sz="1400" b="0" kern="1200" noProof="0" dirty="0">
                            <a:solidFill>
                              <a:schemeClr val="tx1"/>
                            </a:solidFill>
                            <a:latin typeface="+mj-lt"/>
                            <a:ea typeface="+mn-ea"/>
                            <a:cs typeface="Arial" panose="020B0604020202020204" pitchFamily="34" charset="0"/>
                          </a:rPr>
                          <a:t> in serum or plasma as first-line diagnostic test</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117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In cases of suspected acute hepatitis C, in immunocompromised patients and patients on haemodialysis, serum or plasma HCV RNA testing should be part of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the initial evaluation</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If anti-HCV Ab detected, HCV RNA should be determined by a sensitive molecular method (LLOD: ≤15 IU/mL)</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3410860"/>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Anti-HCV Ab+, HCV RNA</a:t>
                        </a:r>
                        <a:r>
                          <a:rPr lang="en-GB" sz="1400" b="0" kern="1200" noProof="0" dirty="0">
                            <a:solidFill>
                              <a:schemeClr val="tx1"/>
                            </a:solidFill>
                            <a:latin typeface="+mn-lt"/>
                            <a:ea typeface="+mn-ea"/>
                            <a:cs typeface="Arial" panose="020B0604020202020204" pitchFamily="34" charset="0"/>
                            <a:sym typeface="Symbol" panose="05050102010706020507" pitchFamily="18" charset="2"/>
                          </a:rPr>
                          <a:t></a:t>
                        </a:r>
                        <a:r>
                          <a:rPr lang="en-GB" sz="1400" b="0" kern="1200" noProof="0" dirty="0">
                            <a:solidFill>
                              <a:schemeClr val="tx1"/>
                            </a:solidFill>
                            <a:latin typeface="+mn-lt"/>
                            <a:ea typeface="+mn-ea"/>
                            <a:cs typeface="Arial" panose="020B0604020202020204" pitchFamily="34" charset="0"/>
                          </a:rPr>
                          <a:t> individuals should be retested for HCV RNA 12 and </a:t>
                        </a:r>
                        <a:br>
                          <a:rPr lang="en-GB" sz="1400" b="0" kern="1200" noProof="0" dirty="0">
                            <a:solidFill>
                              <a:schemeClr val="tx1"/>
                            </a:solidFill>
                            <a:latin typeface="+mn-lt"/>
                            <a:ea typeface="+mn-ea"/>
                            <a:cs typeface="Arial" panose="020B0604020202020204" pitchFamily="34" charset="0"/>
                          </a:rPr>
                        </a:br>
                        <a:r>
                          <a:rPr lang="en-GB" sz="1400" b="0" kern="1200" noProof="0" dirty="0">
                            <a:solidFill>
                              <a:schemeClr val="tx1"/>
                            </a:solidFill>
                            <a:latin typeface="+mn-lt"/>
                            <a:ea typeface="+mn-ea"/>
                            <a:cs typeface="Arial" panose="020B0604020202020204" pitchFamily="34" charset="0"/>
                          </a:rPr>
                          <a:t>24 weeks later to confirm definitive clearance </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384988280"/>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In low- and middle-income countries, and specific high-income country settings, a qualitative HCV RNA assay (LLOD: ≤1000 IU/mL) can be used to provide broad affordable access to HCV diagnosis and care</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Serum or plasma HCV core antigen (a marker of HCV replication) can be used instead of HCV RNA to diagnose acute or chronic HCV infection when HCV RNA assays are not available and/or not affordable</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09567465"/>
                    </a:ext>
                  </a:extLst>
                </a:tr>
              </a:tbl>
            </a:graphicData>
          </a:graphic>
        </p:graphicFrame>
        <p:grpSp>
          <p:nvGrpSpPr>
            <p:cNvPr id="9" name="Group 8">
              <a:extLst>
                <a:ext uri="{FF2B5EF4-FFF2-40B4-BE49-F238E27FC236}">
                  <a16:creationId xmlns:a16="http://schemas.microsoft.com/office/drawing/2014/main" id="{C2EB5B24-CD5E-4E17-A7DE-BA232DB89323}"/>
                </a:ext>
              </a:extLst>
            </p:cNvPr>
            <p:cNvGrpSpPr/>
            <p:nvPr/>
          </p:nvGrpSpPr>
          <p:grpSpPr>
            <a:xfrm>
              <a:off x="4367259" y="3333391"/>
              <a:ext cx="4147252" cy="276999"/>
              <a:chOff x="4367259" y="3519285"/>
              <a:chExt cx="4147252" cy="276999"/>
            </a:xfrm>
          </p:grpSpPr>
          <p:grpSp>
            <p:nvGrpSpPr>
              <p:cNvPr id="10" name="Group 9">
                <a:extLst>
                  <a:ext uri="{FF2B5EF4-FFF2-40B4-BE49-F238E27FC236}">
                    <a16:creationId xmlns:a16="http://schemas.microsoft.com/office/drawing/2014/main" id="{36511231-54F7-4686-9436-0AE60B4835E6}"/>
                  </a:ext>
                </a:extLst>
              </p:cNvPr>
              <p:cNvGrpSpPr/>
              <p:nvPr/>
            </p:nvGrpSpPr>
            <p:grpSpPr>
              <a:xfrm>
                <a:off x="4367259" y="3519285"/>
                <a:ext cx="1716865" cy="276999"/>
                <a:chOff x="4367259" y="3519285"/>
                <a:chExt cx="1716865" cy="276999"/>
              </a:xfrm>
            </p:grpSpPr>
            <p:sp>
              <p:nvSpPr>
                <p:cNvPr id="14" name="Rectangle 13">
                  <a:extLst>
                    <a:ext uri="{FF2B5EF4-FFF2-40B4-BE49-F238E27FC236}">
                      <a16:creationId xmlns:a16="http://schemas.microsoft.com/office/drawing/2014/main" id="{5F56532B-7C5C-4424-ADF1-803F8370CD07}"/>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5" name="TextBox 14">
                  <a:extLst>
                    <a:ext uri="{FF2B5EF4-FFF2-40B4-BE49-F238E27FC236}">
                      <a16:creationId xmlns:a16="http://schemas.microsoft.com/office/drawing/2014/main" id="{7DF3BF80-3DC8-4292-B0DA-CB2CF24F44A4}"/>
                    </a:ext>
                  </a:extLst>
                </p:cNvPr>
                <p:cNvSpPr txBox="1"/>
                <p:nvPr/>
              </p:nvSpPr>
              <p:spPr>
                <a:xfrm>
                  <a:off x="4511258" y="3519285"/>
                  <a:ext cx="1572866" cy="276999"/>
                </a:xfrm>
                <a:prstGeom prst="rect">
                  <a:avLst/>
                </a:prstGeom>
                <a:noFill/>
              </p:spPr>
              <p:txBody>
                <a:bodyPr wrap="none" rtlCol="0">
                  <a:spAutoFit/>
                </a:bodyPr>
                <a:lstStyle/>
                <a:p>
                  <a:r>
                    <a:rPr lang="en-GB" sz="1200" b="1" dirty="0">
                      <a:solidFill>
                        <a:schemeClr val="bg1"/>
                      </a:solidFill>
                    </a:rPr>
                    <a:t>Grade of evidence</a:t>
                  </a:r>
                </a:p>
              </p:txBody>
            </p:sp>
          </p:grpSp>
          <p:grpSp>
            <p:nvGrpSpPr>
              <p:cNvPr id="11" name="Group 10">
                <a:extLst>
                  <a:ext uri="{FF2B5EF4-FFF2-40B4-BE49-F238E27FC236}">
                    <a16:creationId xmlns:a16="http://schemas.microsoft.com/office/drawing/2014/main" id="{12586EA2-2951-4A6D-A036-60A0CB31367C}"/>
                  </a:ext>
                </a:extLst>
              </p:cNvPr>
              <p:cNvGrpSpPr/>
              <p:nvPr/>
            </p:nvGrpSpPr>
            <p:grpSpPr>
              <a:xfrm>
                <a:off x="6215754" y="3519285"/>
                <a:ext cx="2298757" cy="276999"/>
                <a:chOff x="6215754" y="3519285"/>
                <a:chExt cx="2298757" cy="276999"/>
              </a:xfrm>
            </p:grpSpPr>
            <p:sp>
              <p:nvSpPr>
                <p:cNvPr id="12" name="Rectangle 11">
                  <a:extLst>
                    <a:ext uri="{FF2B5EF4-FFF2-40B4-BE49-F238E27FC236}">
                      <a16:creationId xmlns:a16="http://schemas.microsoft.com/office/drawing/2014/main" id="{D023C56E-43BF-4945-9218-4C11BE5000FF}"/>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3" name="TextBox 12">
                  <a:extLst>
                    <a:ext uri="{FF2B5EF4-FFF2-40B4-BE49-F238E27FC236}">
                      <a16:creationId xmlns:a16="http://schemas.microsoft.com/office/drawing/2014/main" id="{4BB89544-E112-4963-9DAB-7B25F251846B}"/>
                    </a:ext>
                  </a:extLst>
                </p:cNvPr>
                <p:cNvSpPr txBox="1"/>
                <p:nvPr/>
              </p:nvSpPr>
              <p:spPr>
                <a:xfrm>
                  <a:off x="6359754" y="3519285"/>
                  <a:ext cx="2154757" cy="276999"/>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6" name="Picture 15">
            <a:hlinkClick r:id="rId3" action="ppaction://hlinksldjump"/>
            <a:extLst>
              <a:ext uri="{FF2B5EF4-FFF2-40B4-BE49-F238E27FC236}">
                <a16:creationId xmlns:a16="http://schemas.microsoft.com/office/drawing/2014/main" id="{70DD5D0D-DDB8-466B-B91C-CF9004D3A5D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06536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lstStyle/>
          <a:p>
            <a:r>
              <a:rPr lang="en-GB" dirty="0"/>
              <a:t>About these slides</a:t>
            </a:r>
          </a:p>
        </p:txBody>
      </p:sp>
      <p:sp>
        <p:nvSpPr>
          <p:cNvPr id="7" name="Text Placeholder 6"/>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a:xfrm>
            <a:off x="319314" y="1340768"/>
            <a:ext cx="8506800" cy="4927510"/>
          </a:xfrm>
        </p:spPr>
        <p:txBody>
          <a:bodyPr>
            <a:normAutofit/>
          </a:bodyPr>
          <a:lstStyle/>
          <a:p>
            <a:r>
              <a:rPr lang="it-IT" dirty="0"/>
              <a:t>These slides give a comprehensive overview of the EASL 2018 recommendations on </a:t>
            </a:r>
            <a:r>
              <a:rPr lang="en-GB" dirty="0"/>
              <a:t>the management of hepatitis C virus infection</a:t>
            </a:r>
          </a:p>
          <a:p>
            <a:endParaRPr lang="en-GB" dirty="0">
              <a:highlight>
                <a:srgbClr val="FFFF00"/>
              </a:highlight>
            </a:endParaRPr>
          </a:p>
          <a:p>
            <a:r>
              <a:rPr lang="en-GB" dirty="0"/>
              <a:t>The recommendations were first presented at the International Liver Congress 2018 and are published in the Journal of Hepatology</a:t>
            </a:r>
          </a:p>
          <a:p>
            <a:pPr lvl="1"/>
            <a:r>
              <a:rPr lang="en-GB" dirty="0"/>
              <a:t>The full publication can be downloaded from the </a:t>
            </a:r>
            <a:r>
              <a:rPr lang="en-GB" dirty="0">
                <a:hlinkClick r:id="rId2"/>
              </a:rPr>
              <a:t>Clinical Practice Guidelines</a:t>
            </a:r>
            <a:r>
              <a:rPr lang="en-GB" dirty="0"/>
              <a:t> section of the EASL website</a:t>
            </a:r>
          </a:p>
          <a:p>
            <a:pPr marL="457200" lvl="1" indent="0">
              <a:buNone/>
            </a:pPr>
            <a:endParaRPr lang="en-US" altLang="en-US"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5323A-C346-4D41-86B8-CCAEED62A9B0}"/>
              </a:ext>
            </a:extLst>
          </p:cNvPr>
          <p:cNvSpPr>
            <a:spLocks noGrp="1"/>
          </p:cNvSpPr>
          <p:nvPr>
            <p:ph type="title"/>
          </p:nvPr>
        </p:nvSpPr>
        <p:spPr/>
        <p:txBody>
          <a:bodyPr/>
          <a:lstStyle/>
          <a:p>
            <a:r>
              <a:rPr lang="en-GB" dirty="0"/>
              <a:t>Pre-therapeutic assessment</a:t>
            </a:r>
          </a:p>
        </p:txBody>
      </p:sp>
      <p:sp>
        <p:nvSpPr>
          <p:cNvPr id="17" name="Text Placeholder 16">
            <a:extLst>
              <a:ext uri="{FF2B5EF4-FFF2-40B4-BE49-F238E27FC236}">
                <a16:creationId xmlns:a16="http://schemas.microsoft.com/office/drawing/2014/main" id="{1710EDC4-15A0-4C89-9FD1-687257578D92}"/>
              </a:ext>
            </a:extLst>
          </p:cNvPr>
          <p:cNvSpPr>
            <a:spLocks noGrp="1"/>
          </p:cNvSpPr>
          <p:nvPr>
            <p:ph type="body" sz="quarter" idx="10"/>
          </p:nvPr>
        </p:nvSpPr>
        <p:spPr/>
        <p:txBody>
          <a:bodyPr/>
          <a:lstStyle/>
          <a:p>
            <a:r>
              <a:rPr lang="en-GB" dirty="0"/>
              <a:t>*Alcoholism, cardiac disease, renal impairment, autoimmunity, genetic or metabolic liver diseases (e.g. genetic haemochromatosis, diabetes mellitus or obesity) and the possibility of drug-induced hepatotoxicity</a:t>
            </a:r>
          </a:p>
          <a:p>
            <a:r>
              <a:rPr lang="en-GB" dirty="0"/>
              <a:t>EASL CPG HCV. J Hepatol 2018;</a:t>
            </a:r>
            <a:r>
              <a:rPr lang="en-US" dirty="0"/>
              <a:t>69:461–511.</a:t>
            </a:r>
            <a:endParaRPr lang="en-GB" dirty="0"/>
          </a:p>
        </p:txBody>
      </p:sp>
      <p:sp>
        <p:nvSpPr>
          <p:cNvPr id="16" name="Content Placeholder 15">
            <a:extLst>
              <a:ext uri="{FF2B5EF4-FFF2-40B4-BE49-F238E27FC236}">
                <a16:creationId xmlns:a16="http://schemas.microsoft.com/office/drawing/2014/main" id="{65F2DE53-2C02-4456-AA17-960FF2EBF54C}"/>
              </a:ext>
            </a:extLst>
          </p:cNvPr>
          <p:cNvSpPr>
            <a:spLocks noGrp="1"/>
          </p:cNvSpPr>
          <p:nvPr>
            <p:ph sz="half" idx="1"/>
          </p:nvPr>
        </p:nvSpPr>
        <p:spPr>
          <a:xfrm>
            <a:off x="319314" y="1340768"/>
            <a:ext cx="8506800" cy="584775"/>
          </a:xfrm>
        </p:spPr>
        <p:txBody>
          <a:bodyPr>
            <a:spAutoFit/>
          </a:bodyPr>
          <a:lstStyle/>
          <a:p>
            <a:r>
              <a:rPr lang="en-GB" sz="1600" dirty="0"/>
              <a:t>Other causes of chronic liver disease, i.e. other blood-borne viruses, particularly HBV and HIV, should be investigated and ruled out</a:t>
            </a:r>
            <a:endParaRPr lang="en-GB" sz="1400" dirty="0"/>
          </a:p>
        </p:txBody>
      </p:sp>
      <p:grpSp>
        <p:nvGrpSpPr>
          <p:cNvPr id="18" name="Group 17">
            <a:extLst>
              <a:ext uri="{FF2B5EF4-FFF2-40B4-BE49-F238E27FC236}">
                <a16:creationId xmlns:a16="http://schemas.microsoft.com/office/drawing/2014/main" id="{2D16EC14-17D3-42DF-93E1-520289250AC6}"/>
              </a:ext>
            </a:extLst>
          </p:cNvPr>
          <p:cNvGrpSpPr/>
          <p:nvPr/>
        </p:nvGrpSpPr>
        <p:grpSpPr>
          <a:xfrm>
            <a:off x="755650" y="2046002"/>
            <a:ext cx="7758861" cy="3626891"/>
            <a:chOff x="755650" y="3333391"/>
            <a:chExt cx="7758861" cy="4136621"/>
          </a:xfrm>
        </p:grpSpPr>
        <p:graphicFrame>
          <p:nvGraphicFramePr>
            <p:cNvPr id="19" name="Content Placeholder 4">
              <a:extLst>
                <a:ext uri="{FF2B5EF4-FFF2-40B4-BE49-F238E27FC236}">
                  <a16:creationId xmlns:a16="http://schemas.microsoft.com/office/drawing/2014/main" id="{722BFA0B-1BEF-4E44-BA98-3A021244268F}"/>
                </a:ext>
              </a:extLst>
            </p:cNvPr>
            <p:cNvGraphicFramePr>
              <a:graphicFrameLocks/>
            </p:cNvGraphicFramePr>
            <p:nvPr>
              <p:extLst>
                <p:ext uri="{D42A27DB-BD31-4B8C-83A1-F6EECF244321}">
                  <p14:modId xmlns:p14="http://schemas.microsoft.com/office/powerpoint/2010/main" val="2418401027"/>
                </p:ext>
              </p:extLst>
            </p:nvPr>
          </p:nvGraphicFramePr>
          <p:xfrm>
            <a:off x="755650" y="3333391"/>
            <a:ext cx="7710087" cy="4136621"/>
          </p:xfrm>
          <a:graphic>
            <a:graphicData uri="http://schemas.openxmlformats.org/drawingml/2006/table">
              <a:tbl>
                <a:tblPr firstRow="1" bandRow="1">
                  <a:tableStyleId>{5C22544A-7EE6-4342-B048-85BDC9FD1C3A}</a:tableStyleId>
                </a:tblPr>
                <a:tblGrid>
                  <a:gridCol w="6655009">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r>
                          <a:rPr lang="en-GB" sz="1400" b="0" i="0" u="none" strike="noStrike" kern="1200" baseline="0" dirty="0">
                            <a:solidFill>
                              <a:schemeClr val="dk1"/>
                            </a:solidFill>
                            <a:latin typeface="+mn-lt"/>
                            <a:ea typeface="+mn-ea"/>
                            <a:cs typeface="+mn-cs"/>
                          </a:rPr>
                          <a:t>Evaluate contribution of comorbidities to progression of liver disease and implement corrective measures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35051">
                  <a:tc>
                    <a:txBody>
                      <a:bodyPr/>
                      <a:lstStyle/>
                      <a:p>
                        <a:r>
                          <a:rPr lang="en-GB" sz="1400" b="0" i="0" u="none" strike="noStrike" kern="1200" baseline="0" dirty="0">
                            <a:solidFill>
                              <a:schemeClr val="dk1"/>
                            </a:solidFill>
                            <a:latin typeface="+mn-lt"/>
                            <a:ea typeface="+mn-ea"/>
                            <a:cs typeface="+mn-cs"/>
                          </a:rPr>
                          <a:t>Liver disease severity must be assessed prior to therapy</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r>
                          <a:rPr lang="en-GB" sz="1400" b="0" i="0" u="none" strike="noStrike" kern="1200" baseline="0" dirty="0">
                            <a:solidFill>
                              <a:schemeClr val="dk1"/>
                            </a:solidFill>
                            <a:latin typeface="+mn-lt"/>
                            <a:ea typeface="+mn-ea"/>
                            <a:cs typeface="+mn-cs"/>
                          </a:rPr>
                          <a:t>Identify patients with cirrhosis (F4): adjust treatment accordingly; mandatory </a:t>
                        </a:r>
                        <a:br>
                          <a:rPr lang="en-GB" sz="1400" b="0" i="0" u="none" strike="noStrike" kern="1200" baseline="0" dirty="0">
                            <a:solidFill>
                              <a:schemeClr val="dk1"/>
                            </a:solidFill>
                            <a:latin typeface="+mn-lt"/>
                            <a:ea typeface="+mn-ea"/>
                            <a:cs typeface="+mn-cs"/>
                          </a:rPr>
                        </a:br>
                        <a:r>
                          <a:rPr lang="en-GB" sz="1400" b="0" i="0" u="none" strike="noStrike" kern="1200" baseline="0" dirty="0">
                            <a:solidFill>
                              <a:schemeClr val="dk1"/>
                            </a:solidFill>
                            <a:latin typeface="+mn-lt"/>
                            <a:ea typeface="+mn-ea"/>
                            <a:cs typeface="+mn-cs"/>
                          </a:rPr>
                          <a:t>post-treatment surveillance for HCC</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r h="220879">
                  <a:tc>
                    <a:txBody>
                      <a:bodyPr/>
                      <a:lstStyle/>
                      <a:p>
                        <a:r>
                          <a:rPr lang="en-GB" sz="1400" b="0" i="0" u="none" strike="noStrike" kern="1200" baseline="0" dirty="0">
                            <a:solidFill>
                              <a:schemeClr val="dk1"/>
                            </a:solidFill>
                            <a:latin typeface="+mn-lt"/>
                            <a:ea typeface="+mn-ea"/>
                            <a:cs typeface="+mn-cs"/>
                          </a:rPr>
                          <a:t>Post-treatment surveillance for HCC must also be performed in patients with advanced fibrosis (METAVIR score F3)</a:t>
                        </a:r>
                        <a:endParaRPr lang="en-GB" sz="11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14285333"/>
                    </a:ext>
                  </a:extLst>
                </a:tr>
                <a:tr h="220879">
                  <a:tc>
                    <a:txBody>
                      <a:bodyPr/>
                      <a:lstStyle/>
                      <a:p>
                        <a:r>
                          <a:rPr lang="en-GB" sz="1400" b="0" i="0" u="none" strike="noStrike" kern="1200" baseline="0" noProof="0" dirty="0">
                            <a:solidFill>
                              <a:schemeClr val="dk1"/>
                            </a:solidFill>
                            <a:latin typeface="+mn-lt"/>
                            <a:ea typeface="+mn-ea"/>
                            <a:cs typeface="+mn-cs"/>
                          </a:rPr>
                          <a:t>Initially, assess fibrosis stage by non-invasive methods; reserve liver biopsy for when there is uncertainty or potential additional aetiologies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280324922"/>
                    </a:ext>
                  </a:extLst>
                </a:tr>
                <a:tr h="220879">
                  <a:tc>
                    <a:txBody>
                      <a:bodyPr/>
                      <a:lstStyle/>
                      <a:p>
                        <a:r>
                          <a:rPr lang="en-GB" sz="1400" b="0" i="0" u="none" strike="noStrike" kern="1200" baseline="0" noProof="0" dirty="0">
                            <a:solidFill>
                              <a:schemeClr val="dk1"/>
                            </a:solidFill>
                            <a:latin typeface="+mn-lt"/>
                            <a:ea typeface="+mn-ea"/>
                            <a:cs typeface="+mn-cs"/>
                          </a:rPr>
                          <a:t>Renal function (creatinine/eGFR) should be ascertained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i="0" u="none" strike="noStrike" kern="1200" baseline="0" dirty="0">
                            <a:solidFill>
                              <a:schemeClr val="dk1"/>
                            </a:solidFill>
                            <a:latin typeface="+mn-lt"/>
                            <a:ea typeface="+mn-ea"/>
                            <a:cs typeface="+mn-cs"/>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b="0" i="0" u="none" strike="noStrike" kern="1200" baseline="0" dirty="0">
                            <a:solidFill>
                              <a:schemeClr val="dk1"/>
                            </a:solidFill>
                            <a:latin typeface="+mn-lt"/>
                            <a:ea typeface="+mn-ea"/>
                            <a:cs typeface="+mn-cs"/>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61307714"/>
                    </a:ext>
                  </a:extLst>
                </a:tr>
                <a:tr h="220879">
                  <a:tc>
                    <a:txBody>
                      <a:bodyPr/>
                      <a:lstStyle/>
                      <a:p>
                        <a:r>
                          <a:rPr lang="en-GB" sz="1400" b="0" i="0" u="none" strike="noStrike" kern="1200" baseline="0" noProof="0" dirty="0">
                            <a:solidFill>
                              <a:schemeClr val="dk1"/>
                            </a:solidFill>
                            <a:latin typeface="+mn-lt"/>
                            <a:ea typeface="+mn-ea"/>
                            <a:cs typeface="+mn-cs"/>
                          </a:rPr>
                          <a:t>Identify extrahepatic manifestations of HCV infection in case of symptoms*</a:t>
                        </a:r>
                        <a:endParaRPr lang="en-GB" sz="1400" b="0" i="0" u="none" strike="noStrike" kern="1200" baseline="30000" noProof="0" dirty="0">
                          <a:solidFill>
                            <a:schemeClr val="dk1"/>
                          </a:solidFill>
                          <a:latin typeface="+mn-lt"/>
                          <a:ea typeface="+mn-ea"/>
                          <a:cs typeface="+mn-cs"/>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i="0" u="none" strike="noStrike" kern="1200" baseline="0" dirty="0">
                            <a:solidFill>
                              <a:schemeClr val="dk1"/>
                            </a:solidFill>
                            <a:latin typeface="+mn-lt"/>
                            <a:ea typeface="+mn-ea"/>
                            <a:cs typeface="+mn-cs"/>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b="0" i="0" u="none" strike="noStrike" kern="1200" baseline="0" dirty="0">
                            <a:solidFill>
                              <a:schemeClr val="dk1"/>
                            </a:solidFill>
                            <a:latin typeface="+mn-lt"/>
                            <a:ea typeface="+mn-ea"/>
                            <a:cs typeface="+mn-cs"/>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38447147"/>
                    </a:ext>
                  </a:extLst>
                </a:tr>
                <a:tr h="220879">
                  <a:tc>
                    <a:txBody>
                      <a:bodyPr/>
                      <a:lstStyle/>
                      <a:p>
                        <a:r>
                          <a:rPr lang="en-GB" sz="1400" b="0" i="0" u="none" strike="noStrike" kern="1200" baseline="0" noProof="0" dirty="0">
                            <a:solidFill>
                              <a:schemeClr val="dk1"/>
                            </a:solidFill>
                            <a:latin typeface="+mn-lt"/>
                            <a:ea typeface="+mn-ea"/>
                            <a:cs typeface="+mn-cs"/>
                          </a:rPr>
                          <a:t>HBV and HAV vaccination should be proposed to patients who are not protected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i="0" u="none" strike="noStrike" kern="1200" baseline="0" dirty="0">
                            <a:solidFill>
                              <a:schemeClr val="dk1"/>
                            </a:solidFill>
                            <a:latin typeface="+mn-lt"/>
                            <a:ea typeface="+mn-ea"/>
                            <a:cs typeface="+mn-cs"/>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i="0" u="none" strike="noStrike" kern="1200" baseline="0" dirty="0">
                            <a:solidFill>
                              <a:schemeClr val="dk1"/>
                            </a:solidFill>
                            <a:latin typeface="+mn-lt"/>
                            <a:ea typeface="+mn-ea"/>
                            <a:cs typeface="+mn-cs"/>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188222161"/>
                    </a:ext>
                  </a:extLst>
                </a:tr>
              </a:tbl>
            </a:graphicData>
          </a:graphic>
        </p:graphicFrame>
        <p:grpSp>
          <p:nvGrpSpPr>
            <p:cNvPr id="20" name="Group 19">
              <a:extLst>
                <a:ext uri="{FF2B5EF4-FFF2-40B4-BE49-F238E27FC236}">
                  <a16:creationId xmlns:a16="http://schemas.microsoft.com/office/drawing/2014/main" id="{2E989BE3-BB54-4B5E-BC34-70BF8F78120A}"/>
                </a:ext>
              </a:extLst>
            </p:cNvPr>
            <p:cNvGrpSpPr/>
            <p:nvPr/>
          </p:nvGrpSpPr>
          <p:grpSpPr>
            <a:xfrm>
              <a:off x="4367259" y="3333391"/>
              <a:ext cx="4147252" cy="276999"/>
              <a:chOff x="4367259" y="3519285"/>
              <a:chExt cx="4147252" cy="276999"/>
            </a:xfrm>
          </p:grpSpPr>
          <p:grpSp>
            <p:nvGrpSpPr>
              <p:cNvPr id="21" name="Group 20">
                <a:extLst>
                  <a:ext uri="{FF2B5EF4-FFF2-40B4-BE49-F238E27FC236}">
                    <a16:creationId xmlns:a16="http://schemas.microsoft.com/office/drawing/2014/main" id="{F37C40A2-EB32-4A3E-B8F4-21B86B121704}"/>
                  </a:ext>
                </a:extLst>
              </p:cNvPr>
              <p:cNvGrpSpPr/>
              <p:nvPr/>
            </p:nvGrpSpPr>
            <p:grpSpPr>
              <a:xfrm>
                <a:off x="4367259" y="3519285"/>
                <a:ext cx="1716865" cy="276999"/>
                <a:chOff x="4367259" y="3519285"/>
                <a:chExt cx="1716865" cy="276999"/>
              </a:xfrm>
            </p:grpSpPr>
            <p:sp>
              <p:nvSpPr>
                <p:cNvPr id="25" name="Rectangle 24">
                  <a:extLst>
                    <a:ext uri="{FF2B5EF4-FFF2-40B4-BE49-F238E27FC236}">
                      <a16:creationId xmlns:a16="http://schemas.microsoft.com/office/drawing/2014/main" id="{F54BD995-74A5-4A66-ACE5-926A3A9A7CB9}"/>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6" name="TextBox 25">
                  <a:extLst>
                    <a:ext uri="{FF2B5EF4-FFF2-40B4-BE49-F238E27FC236}">
                      <a16:creationId xmlns:a16="http://schemas.microsoft.com/office/drawing/2014/main" id="{4278DC65-D764-4807-8A71-059A774B4142}"/>
                    </a:ext>
                  </a:extLst>
                </p:cNvPr>
                <p:cNvSpPr txBox="1"/>
                <p:nvPr/>
              </p:nvSpPr>
              <p:spPr>
                <a:xfrm>
                  <a:off x="4511258" y="3519285"/>
                  <a:ext cx="1572866" cy="276999"/>
                </a:xfrm>
                <a:prstGeom prst="rect">
                  <a:avLst/>
                </a:prstGeom>
                <a:noFill/>
              </p:spPr>
              <p:txBody>
                <a:bodyPr wrap="none" rtlCol="0">
                  <a:spAutoFit/>
                </a:bodyPr>
                <a:lstStyle/>
                <a:p>
                  <a:r>
                    <a:rPr lang="en-GB" sz="1200" b="1" dirty="0">
                      <a:solidFill>
                        <a:schemeClr val="bg1"/>
                      </a:solidFill>
                    </a:rPr>
                    <a:t>Grade of evidence</a:t>
                  </a:r>
                </a:p>
              </p:txBody>
            </p:sp>
          </p:grpSp>
          <p:grpSp>
            <p:nvGrpSpPr>
              <p:cNvPr id="22" name="Group 21">
                <a:extLst>
                  <a:ext uri="{FF2B5EF4-FFF2-40B4-BE49-F238E27FC236}">
                    <a16:creationId xmlns:a16="http://schemas.microsoft.com/office/drawing/2014/main" id="{E4DBB9AE-FD1D-4970-9E5F-4ADAF8AD463C}"/>
                  </a:ext>
                </a:extLst>
              </p:cNvPr>
              <p:cNvGrpSpPr/>
              <p:nvPr/>
            </p:nvGrpSpPr>
            <p:grpSpPr>
              <a:xfrm>
                <a:off x="6215754" y="3519285"/>
                <a:ext cx="2298757" cy="276999"/>
                <a:chOff x="6215754" y="3519285"/>
                <a:chExt cx="2298757" cy="276999"/>
              </a:xfrm>
            </p:grpSpPr>
            <p:sp>
              <p:nvSpPr>
                <p:cNvPr id="23" name="Rectangle 22">
                  <a:extLst>
                    <a:ext uri="{FF2B5EF4-FFF2-40B4-BE49-F238E27FC236}">
                      <a16:creationId xmlns:a16="http://schemas.microsoft.com/office/drawing/2014/main" id="{400AD157-9BDA-4034-B953-CEE582781D62}"/>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4" name="TextBox 23">
                  <a:extLst>
                    <a:ext uri="{FF2B5EF4-FFF2-40B4-BE49-F238E27FC236}">
                      <a16:creationId xmlns:a16="http://schemas.microsoft.com/office/drawing/2014/main" id="{46487CA9-0BA6-4A80-9CCA-8568E13AB158}"/>
                    </a:ext>
                  </a:extLst>
                </p:cNvPr>
                <p:cNvSpPr txBox="1"/>
                <p:nvPr/>
              </p:nvSpPr>
              <p:spPr>
                <a:xfrm>
                  <a:off x="6359754" y="3519285"/>
                  <a:ext cx="2154757" cy="276999"/>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4" name="Picture 13">
            <a:hlinkClick r:id="rId3" action="ppaction://hlinksldjump"/>
            <a:extLst>
              <a:ext uri="{FF2B5EF4-FFF2-40B4-BE49-F238E27FC236}">
                <a16:creationId xmlns:a16="http://schemas.microsoft.com/office/drawing/2014/main" id="{4E9C68B3-09CD-479E-82CD-B5FA99B94A8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81025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97097-4B06-4773-9A1F-43DC44476D16}"/>
              </a:ext>
            </a:extLst>
          </p:cNvPr>
          <p:cNvSpPr>
            <a:spLocks noGrp="1"/>
          </p:cNvSpPr>
          <p:nvPr>
            <p:ph type="title"/>
          </p:nvPr>
        </p:nvSpPr>
        <p:spPr/>
        <p:txBody>
          <a:bodyPr>
            <a:normAutofit fontScale="90000"/>
          </a:bodyPr>
          <a:lstStyle/>
          <a:p>
            <a:r>
              <a:rPr lang="fr-FR" dirty="0"/>
              <a:t>Non-invasive assessment of liver disease severity</a:t>
            </a:r>
            <a:endParaRPr lang="en-GB" dirty="0"/>
          </a:p>
        </p:txBody>
      </p:sp>
      <p:sp>
        <p:nvSpPr>
          <p:cNvPr id="3" name="Text Placeholder 2">
            <a:extLst>
              <a:ext uri="{FF2B5EF4-FFF2-40B4-BE49-F238E27FC236}">
                <a16:creationId xmlns:a16="http://schemas.microsoft.com/office/drawing/2014/main" id="{A2D5BE6F-DC83-4162-8E42-CA4600652107}"/>
              </a:ext>
            </a:extLst>
          </p:cNvPr>
          <p:cNvSpPr>
            <a:spLocks noGrp="1"/>
          </p:cNvSpPr>
          <p:nvPr>
            <p:ph type="body" sz="quarter" idx="10"/>
          </p:nvPr>
        </p:nvSpPr>
        <p:spPr>
          <a:xfrm>
            <a:off x="4925" y="6479931"/>
            <a:ext cx="7637062" cy="376990"/>
          </a:xfrm>
        </p:spPr>
        <p:txBody>
          <a:bodyPr/>
          <a:lstStyle/>
          <a:p>
            <a:r>
              <a:rPr lang="en-US" dirty="0"/>
              <a:t>*Scales for liver stiffness cut-offs (in kPa) are different between FibroScan</a:t>
            </a:r>
            <a:r>
              <a:rPr lang="en-US" baseline="30000" dirty="0"/>
              <a:t>® </a:t>
            </a:r>
            <a:r>
              <a:rPr lang="en-US" dirty="0"/>
              <a:t>and Aixplorer</a:t>
            </a:r>
            <a:r>
              <a:rPr lang="en-US" baseline="30000" dirty="0"/>
              <a:t>®</a:t>
            </a:r>
            <a:r>
              <a:rPr lang="en-US" dirty="0"/>
              <a:t>;</a:t>
            </a:r>
            <a:endParaRPr lang="en-US" baseline="30000" dirty="0"/>
          </a:p>
          <a:p>
            <a:r>
              <a:rPr lang="en-US" baseline="30000" dirty="0"/>
              <a:t>†</a:t>
            </a:r>
            <a:r>
              <a:rPr lang="en-US" dirty="0"/>
              <a:t>Two cut-offs are provided for FIB-4 and for APRI, respectively, with their own sensitivities and specificities;</a:t>
            </a:r>
          </a:p>
          <a:p>
            <a:r>
              <a:rPr lang="en-US" baseline="30000" dirty="0"/>
              <a:t>‡</a:t>
            </a:r>
            <a:r>
              <a:rPr lang="en-US" dirty="0"/>
              <a:t>95%CI; </a:t>
            </a:r>
            <a:r>
              <a:rPr lang="fr-FR" baseline="30000" dirty="0"/>
              <a:t>§</a:t>
            </a:r>
            <a:r>
              <a:rPr lang="en-US" dirty="0"/>
              <a:t>Median (range)</a:t>
            </a:r>
          </a:p>
          <a:p>
            <a:r>
              <a:rPr lang="en-GB" dirty="0"/>
              <a:t>EASL CPG HCV. J Hepatol 2018;</a:t>
            </a:r>
            <a:r>
              <a:rPr lang="en-US" dirty="0"/>
              <a:t>69:461–511.</a:t>
            </a:r>
            <a:endParaRPr lang="en-GB" dirty="0"/>
          </a:p>
        </p:txBody>
      </p:sp>
      <p:graphicFrame>
        <p:nvGraphicFramePr>
          <p:cNvPr id="5" name="Table 4">
            <a:extLst>
              <a:ext uri="{FF2B5EF4-FFF2-40B4-BE49-F238E27FC236}">
                <a16:creationId xmlns:a16="http://schemas.microsoft.com/office/drawing/2014/main" id="{45DFD183-916D-4675-9080-E173B6DC870B}"/>
              </a:ext>
            </a:extLst>
          </p:cNvPr>
          <p:cNvGraphicFramePr>
            <a:graphicFrameLocks noGrp="1"/>
          </p:cNvGraphicFramePr>
          <p:nvPr>
            <p:extLst>
              <p:ext uri="{D42A27DB-BD31-4B8C-83A1-F6EECF244321}">
                <p14:modId xmlns:p14="http://schemas.microsoft.com/office/powerpoint/2010/main" val="1538953266"/>
              </p:ext>
            </p:extLst>
          </p:nvPr>
        </p:nvGraphicFramePr>
        <p:xfrm>
          <a:off x="319314" y="1484313"/>
          <a:ext cx="8496943" cy="3613210"/>
        </p:xfrm>
        <a:graphic>
          <a:graphicData uri="http://schemas.openxmlformats.org/drawingml/2006/table">
            <a:tbl>
              <a:tblPr firstRow="1" firstCol="1" bandRow="1">
                <a:tableStyleId>{69012ECD-51FC-41F1-AA8D-1B2483CD663E}</a:tableStyleId>
              </a:tblPr>
              <a:tblGrid>
                <a:gridCol w="1054787">
                  <a:extLst>
                    <a:ext uri="{9D8B030D-6E8A-4147-A177-3AD203B41FA5}">
                      <a16:colId xmlns:a16="http://schemas.microsoft.com/office/drawing/2014/main" val="2583331973"/>
                    </a:ext>
                  </a:extLst>
                </a:gridCol>
                <a:gridCol w="778317">
                  <a:extLst>
                    <a:ext uri="{9D8B030D-6E8A-4147-A177-3AD203B41FA5}">
                      <a16:colId xmlns:a16="http://schemas.microsoft.com/office/drawing/2014/main" val="3835011586"/>
                    </a:ext>
                  </a:extLst>
                </a:gridCol>
                <a:gridCol w="1091426">
                  <a:extLst>
                    <a:ext uri="{9D8B030D-6E8A-4147-A177-3AD203B41FA5}">
                      <a16:colId xmlns:a16="http://schemas.microsoft.com/office/drawing/2014/main" val="2033645493"/>
                    </a:ext>
                  </a:extLst>
                </a:gridCol>
                <a:gridCol w="1241946">
                  <a:extLst>
                    <a:ext uri="{9D8B030D-6E8A-4147-A177-3AD203B41FA5}">
                      <a16:colId xmlns:a16="http://schemas.microsoft.com/office/drawing/2014/main" val="2612408967"/>
                    </a:ext>
                  </a:extLst>
                </a:gridCol>
                <a:gridCol w="968991">
                  <a:extLst>
                    <a:ext uri="{9D8B030D-6E8A-4147-A177-3AD203B41FA5}">
                      <a16:colId xmlns:a16="http://schemas.microsoft.com/office/drawing/2014/main" val="930939385"/>
                    </a:ext>
                  </a:extLst>
                </a:gridCol>
                <a:gridCol w="950794">
                  <a:extLst>
                    <a:ext uri="{9D8B030D-6E8A-4147-A177-3AD203B41FA5}">
                      <a16:colId xmlns:a16="http://schemas.microsoft.com/office/drawing/2014/main" val="2025713000"/>
                    </a:ext>
                  </a:extLst>
                </a:gridCol>
                <a:gridCol w="846161">
                  <a:extLst>
                    <a:ext uri="{9D8B030D-6E8A-4147-A177-3AD203B41FA5}">
                      <a16:colId xmlns:a16="http://schemas.microsoft.com/office/drawing/2014/main" val="1469192423"/>
                    </a:ext>
                  </a:extLst>
                </a:gridCol>
                <a:gridCol w="800669">
                  <a:extLst>
                    <a:ext uri="{9D8B030D-6E8A-4147-A177-3AD203B41FA5}">
                      <a16:colId xmlns:a16="http://schemas.microsoft.com/office/drawing/2014/main" val="417763020"/>
                    </a:ext>
                  </a:extLst>
                </a:gridCol>
                <a:gridCol w="763852">
                  <a:extLst>
                    <a:ext uri="{9D8B030D-6E8A-4147-A177-3AD203B41FA5}">
                      <a16:colId xmlns:a16="http://schemas.microsoft.com/office/drawing/2014/main" val="568162274"/>
                    </a:ext>
                  </a:extLst>
                </a:gridCol>
              </a:tblGrid>
              <a:tr h="726975">
                <a:tc>
                  <a:txBody>
                    <a:bodyPr/>
                    <a:lstStyle/>
                    <a:p>
                      <a:pPr algn="l">
                        <a:spcAft>
                          <a:spcPts val="0"/>
                        </a:spcAft>
                      </a:pPr>
                      <a:r>
                        <a:rPr lang="fr-FR" sz="1200" dirty="0">
                          <a:effectLst/>
                        </a:rPr>
                        <a:t>Test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L w="9525" cap="flat" cmpd="sng" algn="ctr">
                      <a:solidFill>
                        <a:schemeClr val="tx2"/>
                      </a:solidFill>
                      <a:prstDash val="solid"/>
                      <a:round/>
                      <a:headEnd type="none" w="med" len="med"/>
                      <a:tailEnd type="none" w="med" len="med"/>
                    </a:lnL>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200" dirty="0">
                          <a:effectLst/>
                        </a:rPr>
                        <a:t>Stage of fibrosis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200" dirty="0">
                          <a:effectLst/>
                        </a:rPr>
                        <a:t>Number of patients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200" dirty="0">
                          <a:effectLst/>
                        </a:rPr>
                        <a:t>Cut-off(s)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200" dirty="0">
                          <a:effectLst/>
                        </a:rPr>
                        <a:t>AUROC</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200" dirty="0">
                          <a:effectLst/>
                        </a:rPr>
                        <a:t>Sensitivity</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200" dirty="0">
                          <a:effectLst/>
                        </a:rPr>
                        <a:t>Specificity</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200" dirty="0">
                          <a:effectLst/>
                        </a:rPr>
                        <a:t>PPV</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spcAft>
                          <a:spcPts val="0"/>
                        </a:spcAft>
                      </a:pPr>
                      <a:r>
                        <a:rPr lang="fr-FR" sz="1200" dirty="0">
                          <a:effectLst/>
                        </a:rPr>
                        <a:t>NPV</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b">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628233910"/>
                  </a:ext>
                </a:extLst>
              </a:tr>
              <a:tr h="146774">
                <a:tc rowSpan="2">
                  <a:txBody>
                    <a:bodyPr/>
                    <a:lstStyle/>
                    <a:p>
                      <a:pPr algn="l">
                        <a:spcAft>
                          <a:spcPts val="0"/>
                        </a:spcAft>
                      </a:pPr>
                      <a:r>
                        <a:rPr lang="fr-FR" sz="1100" b="0" dirty="0">
                          <a:effectLst/>
                        </a:rPr>
                        <a:t>FibroScan</a:t>
                      </a:r>
                      <a:r>
                        <a:rPr lang="fr-FR" sz="1100" b="0" baseline="30000" dirty="0">
                          <a:effectLst/>
                        </a:rPr>
                        <a:t>®</a:t>
                      </a:r>
                      <a:endParaRPr lang="fr-FR" sz="1400" b="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F3</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560 HCV+</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100" dirty="0">
                          <a:effectLst/>
                        </a:rPr>
                        <a:t>10 kPa*</a:t>
                      </a:r>
                      <a:endParaRPr lang="fr-F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0.83</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72%</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80%</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62%</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89%</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28209776"/>
                  </a:ext>
                </a:extLst>
              </a:tr>
              <a:tr h="146774">
                <a:tc vMerge="1">
                  <a:txBody>
                    <a:bodyPr/>
                    <a:lstStyle/>
                    <a:p>
                      <a:endParaRPr lang="fr-FR"/>
                    </a:p>
                  </a:txBody>
                  <a:tcPr/>
                </a:tc>
                <a:tc>
                  <a:txBody>
                    <a:bodyPr/>
                    <a:lstStyle/>
                    <a:p>
                      <a:pPr algn="ctr">
                        <a:spcAft>
                          <a:spcPts val="0"/>
                        </a:spcAft>
                      </a:pPr>
                      <a:r>
                        <a:rPr lang="fr-FR" sz="1100" dirty="0">
                          <a:effectLst/>
                        </a:rPr>
                        <a:t>F4</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1,855 HCV+</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13 </a:t>
                      </a:r>
                      <a:r>
                        <a:rPr lang="en-US" sz="1100" dirty="0">
                          <a:effectLst/>
                        </a:rPr>
                        <a:t>kPa*</a:t>
                      </a:r>
                      <a:endParaRPr lang="fr-F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0.90</a:t>
                      </a:r>
                      <a:r>
                        <a:rPr lang="fr-FR" sz="1100" dirty="0">
                          <a:effectLst/>
                          <a:latin typeface="Arial" panose="020B0604020202020204" pitchFamily="34" charset="0"/>
                          <a:cs typeface="Arial" panose="020B0604020202020204" pitchFamily="34" charset="0"/>
                        </a:rPr>
                        <a:t>–</a:t>
                      </a:r>
                      <a:r>
                        <a:rPr lang="fr-FR" sz="1100" dirty="0">
                          <a:effectLst/>
                        </a:rPr>
                        <a:t>0.93</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72</a:t>
                      </a:r>
                      <a:r>
                        <a:rPr lang="fr-FR" sz="1100" dirty="0">
                          <a:effectLst/>
                          <a:latin typeface="Arial" panose="020B0604020202020204" pitchFamily="34" charset="0"/>
                          <a:cs typeface="Arial" panose="020B0604020202020204" pitchFamily="34" charset="0"/>
                        </a:rPr>
                        <a:t>–</a:t>
                      </a:r>
                      <a:r>
                        <a:rPr lang="fr-FR" sz="1100" dirty="0">
                          <a:effectLst/>
                        </a:rPr>
                        <a:t>77%</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85</a:t>
                      </a:r>
                      <a:r>
                        <a:rPr lang="fr-FR" sz="1100" dirty="0">
                          <a:effectLst/>
                          <a:latin typeface="Arial" panose="020B0604020202020204" pitchFamily="34" charset="0"/>
                          <a:cs typeface="Arial" panose="020B0604020202020204" pitchFamily="34" charset="0"/>
                        </a:rPr>
                        <a:t>–</a:t>
                      </a:r>
                      <a:r>
                        <a:rPr lang="fr-FR" sz="1100" dirty="0">
                          <a:effectLst/>
                        </a:rPr>
                        <a:t>90%</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42</a:t>
                      </a:r>
                      <a:r>
                        <a:rPr lang="fr-FR" sz="1100" dirty="0">
                          <a:effectLst/>
                          <a:latin typeface="Arial" panose="020B0604020202020204" pitchFamily="34" charset="0"/>
                          <a:cs typeface="Arial" panose="020B0604020202020204" pitchFamily="34" charset="0"/>
                        </a:rPr>
                        <a:t>–</a:t>
                      </a:r>
                      <a:r>
                        <a:rPr lang="fr-FR" sz="1100" dirty="0">
                          <a:effectLst/>
                        </a:rPr>
                        <a:t>56%</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95</a:t>
                      </a:r>
                      <a:r>
                        <a:rPr lang="fr-FR" sz="1100" dirty="0">
                          <a:effectLst/>
                          <a:latin typeface="Arial" panose="020B0604020202020204" pitchFamily="34" charset="0"/>
                          <a:cs typeface="Arial" panose="020B0604020202020204" pitchFamily="34" charset="0"/>
                        </a:rPr>
                        <a:t>–</a:t>
                      </a:r>
                      <a:r>
                        <a:rPr lang="fr-FR" sz="1100" dirty="0">
                          <a:effectLst/>
                        </a:rPr>
                        <a:t>98%</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7513257"/>
                  </a:ext>
                </a:extLst>
              </a:tr>
              <a:tr h="366935">
                <a:tc rowSpan="2">
                  <a:txBody>
                    <a:bodyPr/>
                    <a:lstStyle/>
                    <a:p>
                      <a:pPr algn="l">
                        <a:spcAft>
                          <a:spcPts val="0"/>
                        </a:spcAft>
                      </a:pPr>
                      <a:r>
                        <a:rPr lang="fr-FR" sz="1100" b="0" dirty="0">
                          <a:effectLst/>
                        </a:rPr>
                        <a:t>ARFI (VTQ</a:t>
                      </a:r>
                      <a:r>
                        <a:rPr lang="fr-FR" sz="1100" b="0" baseline="30000" dirty="0">
                          <a:effectLst/>
                        </a:rPr>
                        <a:t>®</a:t>
                      </a:r>
                      <a:r>
                        <a:rPr lang="fr-FR" sz="1100" b="0" dirty="0">
                          <a:effectLst/>
                        </a:rPr>
                        <a:t>)</a:t>
                      </a:r>
                      <a:endParaRPr lang="fr-FR"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F3</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2,691 </a:t>
                      </a:r>
                      <a:br>
                        <a:rPr lang="fr-FR" sz="1100" dirty="0">
                          <a:effectLst/>
                        </a:rPr>
                      </a:br>
                      <a:r>
                        <a:rPr lang="fr-FR" sz="1100" dirty="0">
                          <a:effectLst/>
                        </a:rPr>
                        <a:t>(1,428 HCV+)</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1.60</a:t>
                      </a:r>
                      <a:r>
                        <a:rPr lang="fr-FR" sz="1100" dirty="0">
                          <a:effectLst/>
                          <a:latin typeface="Arial" panose="020B0604020202020204" pitchFamily="34" charset="0"/>
                          <a:cs typeface="Arial" panose="020B0604020202020204" pitchFamily="34" charset="0"/>
                        </a:rPr>
                        <a:t>–</a:t>
                      </a:r>
                      <a:r>
                        <a:rPr lang="fr-FR" sz="1100" dirty="0">
                          <a:effectLst/>
                        </a:rPr>
                        <a:t>2.17 m/sec</a:t>
                      </a:r>
                      <a:endParaRPr lang="fr-F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0.94</a:t>
                      </a:r>
                      <a:br>
                        <a:rPr lang="en-US" sz="1100" baseline="30000" dirty="0"/>
                      </a:br>
                      <a:r>
                        <a:rPr lang="fr-FR" sz="1100" dirty="0">
                          <a:effectLst/>
                        </a:rPr>
                        <a:t>(0.91</a:t>
                      </a:r>
                      <a:r>
                        <a:rPr lang="fr-FR" sz="1100" dirty="0">
                          <a:effectLst/>
                          <a:latin typeface="Arial" panose="020B0604020202020204" pitchFamily="34" charset="0"/>
                          <a:cs typeface="Arial" panose="020B0604020202020204" pitchFamily="34" charset="0"/>
                        </a:rPr>
                        <a:t>–</a:t>
                      </a:r>
                      <a:r>
                        <a:rPr lang="fr-FR" sz="1100" dirty="0">
                          <a:effectLst/>
                        </a:rPr>
                        <a:t>0.95)</a:t>
                      </a:r>
                      <a:r>
                        <a:rPr lang="en-US" sz="1100" baseline="30000" dirty="0"/>
                        <a:t>‡</a:t>
                      </a:r>
                      <a:endParaRPr lang="fr-FR" sz="110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84%</a:t>
                      </a:r>
                      <a:r>
                        <a:rPr lang="en-US" sz="1100" baseline="30000" dirty="0"/>
                        <a:t> </a:t>
                      </a:r>
                      <a:br>
                        <a:rPr lang="en-US" sz="1100" baseline="30000" dirty="0"/>
                      </a:br>
                      <a:r>
                        <a:rPr lang="fr-FR" sz="1100" dirty="0">
                          <a:effectLst/>
                        </a:rPr>
                        <a:t>(80</a:t>
                      </a:r>
                      <a:r>
                        <a:rPr lang="fr-FR" sz="1100" dirty="0">
                          <a:effectLst/>
                          <a:latin typeface="Arial" panose="020B0604020202020204" pitchFamily="34" charset="0"/>
                          <a:cs typeface="Arial" panose="020B0604020202020204" pitchFamily="34" charset="0"/>
                        </a:rPr>
                        <a:t>–</a:t>
                      </a:r>
                      <a:r>
                        <a:rPr lang="fr-FR" sz="1100" dirty="0">
                          <a:effectLst/>
                        </a:rPr>
                        <a:t>88%)</a:t>
                      </a:r>
                      <a:r>
                        <a:rPr lang="en-US" sz="1100" baseline="30000" dirty="0"/>
                        <a:t>‡</a:t>
                      </a:r>
                      <a:endParaRPr lang="fr-FR" sz="11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effectLst/>
                        </a:rPr>
                        <a:t>90%</a:t>
                      </a:r>
                      <a:r>
                        <a:rPr lang="en-US" sz="1100" baseline="30000" dirty="0"/>
                        <a:t> </a:t>
                      </a:r>
                      <a:br>
                        <a:rPr lang="en-US" sz="1100" baseline="30000" dirty="0"/>
                      </a:br>
                      <a:r>
                        <a:rPr lang="fr-FR" sz="1100" dirty="0">
                          <a:effectLst/>
                        </a:rPr>
                        <a:t>(86</a:t>
                      </a:r>
                      <a:r>
                        <a:rPr lang="fr-FR" sz="1100" dirty="0">
                          <a:effectLst/>
                          <a:latin typeface="Arial" panose="020B0604020202020204" pitchFamily="34" charset="0"/>
                          <a:cs typeface="Arial" panose="020B0604020202020204" pitchFamily="34" charset="0"/>
                        </a:rPr>
                        <a:t>–</a:t>
                      </a:r>
                      <a:r>
                        <a:rPr lang="fr-FR" sz="1100" dirty="0">
                          <a:effectLst/>
                        </a:rPr>
                        <a:t>92%)</a:t>
                      </a:r>
                      <a:r>
                        <a:rPr lang="en-US" sz="1100" baseline="30000" dirty="0"/>
                        <a:t>‡</a:t>
                      </a:r>
                      <a:endParaRPr lang="fr-FR" sz="11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7379318"/>
                  </a:ext>
                </a:extLst>
              </a:tr>
              <a:tr h="366935">
                <a:tc vMerge="1">
                  <a:txBody>
                    <a:bodyPr/>
                    <a:lstStyle/>
                    <a:p>
                      <a:endParaRPr lang="fr-FR"/>
                    </a:p>
                  </a:txBody>
                  <a:tcPr/>
                </a:tc>
                <a:tc>
                  <a:txBody>
                    <a:bodyPr/>
                    <a:lstStyle/>
                    <a:p>
                      <a:pPr algn="ctr">
                        <a:spcAft>
                          <a:spcPts val="0"/>
                        </a:spcAft>
                      </a:pPr>
                      <a:r>
                        <a:rPr lang="fr-FR" sz="1100" dirty="0">
                          <a:effectLst/>
                        </a:rPr>
                        <a:t>F4</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2,691 </a:t>
                      </a:r>
                      <a:br>
                        <a:rPr lang="fr-FR" sz="1100" dirty="0">
                          <a:effectLst/>
                        </a:rPr>
                      </a:br>
                      <a:r>
                        <a:rPr lang="fr-FR" sz="1100" dirty="0">
                          <a:effectLst/>
                        </a:rPr>
                        <a:t>(1,428 HCV+)</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2.19</a:t>
                      </a:r>
                      <a:r>
                        <a:rPr lang="fr-FR" sz="1100" dirty="0">
                          <a:effectLst/>
                          <a:latin typeface="Arial" panose="020B0604020202020204" pitchFamily="34" charset="0"/>
                          <a:cs typeface="Arial" panose="020B0604020202020204" pitchFamily="34" charset="0"/>
                        </a:rPr>
                        <a:t>–</a:t>
                      </a:r>
                      <a:r>
                        <a:rPr lang="fr-FR" sz="1100" dirty="0">
                          <a:effectLst/>
                        </a:rPr>
                        <a:t>2.67 m/sec</a:t>
                      </a:r>
                      <a:endParaRPr lang="fr-F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0.91</a:t>
                      </a:r>
                      <a:br>
                        <a:rPr lang="en-US" sz="1100" baseline="30000" dirty="0"/>
                      </a:br>
                      <a:r>
                        <a:rPr lang="fr-FR" sz="1100" dirty="0">
                          <a:effectLst/>
                        </a:rPr>
                        <a:t>(0.89</a:t>
                      </a:r>
                      <a:r>
                        <a:rPr lang="fr-FR" sz="1100" dirty="0">
                          <a:effectLst/>
                          <a:latin typeface="Arial" panose="020B0604020202020204" pitchFamily="34" charset="0"/>
                          <a:cs typeface="Arial" panose="020B0604020202020204" pitchFamily="34" charset="0"/>
                        </a:rPr>
                        <a:t>–</a:t>
                      </a:r>
                      <a:r>
                        <a:rPr lang="fr-FR" sz="1100" dirty="0">
                          <a:effectLst/>
                        </a:rPr>
                        <a:t>0.94)</a:t>
                      </a:r>
                      <a:r>
                        <a:rPr lang="en-US" sz="1100" baseline="30000" dirty="0"/>
                        <a:t>‡</a:t>
                      </a:r>
                      <a:endParaRPr lang="fr-FR" sz="11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86%</a:t>
                      </a:r>
                      <a:r>
                        <a:rPr lang="en-US" sz="1100" baseline="30000" dirty="0"/>
                        <a:t> </a:t>
                      </a:r>
                      <a:br>
                        <a:rPr lang="en-US" sz="1100" baseline="30000" dirty="0"/>
                      </a:br>
                      <a:r>
                        <a:rPr lang="fr-FR" sz="1100" dirty="0">
                          <a:effectLst/>
                        </a:rPr>
                        <a:t>(80</a:t>
                      </a:r>
                      <a:r>
                        <a:rPr lang="fr-FR" sz="1100" dirty="0">
                          <a:effectLst/>
                          <a:latin typeface="Arial" panose="020B0604020202020204" pitchFamily="34" charset="0"/>
                          <a:cs typeface="Arial" panose="020B0604020202020204" pitchFamily="34" charset="0"/>
                        </a:rPr>
                        <a:t>–</a:t>
                      </a:r>
                      <a:r>
                        <a:rPr lang="fr-FR" sz="1100" dirty="0">
                          <a:effectLst/>
                        </a:rPr>
                        <a:t>91%)</a:t>
                      </a:r>
                      <a:r>
                        <a:rPr lang="en-US" sz="1100" baseline="30000" dirty="0"/>
                        <a:t>‡</a:t>
                      </a:r>
                      <a:endParaRPr lang="fr-FR" sz="11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84%</a:t>
                      </a:r>
                      <a:br>
                        <a:rPr lang="en-US" sz="1100" baseline="30000" dirty="0"/>
                      </a:br>
                      <a:r>
                        <a:rPr lang="fr-FR" sz="1100" dirty="0">
                          <a:effectLst/>
                        </a:rPr>
                        <a:t>(80</a:t>
                      </a:r>
                      <a:r>
                        <a:rPr lang="fr-FR" sz="1100" dirty="0">
                          <a:effectLst/>
                          <a:latin typeface="Arial" panose="020B0604020202020204" pitchFamily="34" charset="0"/>
                          <a:cs typeface="Arial" panose="020B0604020202020204" pitchFamily="34" charset="0"/>
                        </a:rPr>
                        <a:t>–</a:t>
                      </a:r>
                      <a:r>
                        <a:rPr lang="fr-FR" sz="1100" dirty="0">
                          <a:effectLst/>
                        </a:rPr>
                        <a:t>88%)</a:t>
                      </a:r>
                      <a:r>
                        <a:rPr lang="fr-FR" sz="1100" baseline="30000" dirty="0">
                          <a:effectLst/>
                        </a:rPr>
                        <a:t>‡</a:t>
                      </a:r>
                      <a:endParaRPr lang="fr-FR" sz="140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3453920"/>
                  </a:ext>
                </a:extLst>
              </a:tr>
              <a:tr h="366935">
                <a:tc rowSpan="2">
                  <a:txBody>
                    <a:bodyPr/>
                    <a:lstStyle/>
                    <a:p>
                      <a:pPr algn="l">
                        <a:spcAft>
                          <a:spcPts val="0"/>
                        </a:spcAft>
                      </a:pPr>
                      <a:r>
                        <a:rPr lang="fr-FR" sz="1100" b="0" dirty="0">
                          <a:effectLst/>
                        </a:rPr>
                        <a:t>Aixplorer</a:t>
                      </a:r>
                      <a:r>
                        <a:rPr lang="fr-FR" sz="1100" b="0" baseline="30000" dirty="0">
                          <a:effectLst/>
                        </a:rPr>
                        <a:t>®</a:t>
                      </a:r>
                      <a:endParaRPr lang="fr-FR" sz="1400" b="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F3</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379 HCV+</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9 kPa*</a:t>
                      </a:r>
                      <a:endParaRPr lang="fr-F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0.91</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90%</a:t>
                      </a:r>
                      <a:br>
                        <a:rPr lang="en-US" sz="1100" baseline="30000" dirty="0"/>
                      </a:br>
                      <a:r>
                        <a:rPr lang="fr-FR" sz="1100" dirty="0">
                          <a:effectLst/>
                        </a:rPr>
                        <a:t>(72</a:t>
                      </a:r>
                      <a:r>
                        <a:rPr lang="fr-FR" sz="1100" dirty="0">
                          <a:effectLst/>
                          <a:latin typeface="Arial" panose="020B0604020202020204" pitchFamily="34" charset="0"/>
                          <a:cs typeface="Arial" panose="020B0604020202020204" pitchFamily="34" charset="0"/>
                        </a:rPr>
                        <a:t>–</a:t>
                      </a:r>
                      <a:r>
                        <a:rPr lang="fr-FR" sz="1100" dirty="0">
                          <a:effectLst/>
                        </a:rPr>
                        <a:t>100%)</a:t>
                      </a:r>
                      <a:r>
                        <a:rPr lang="en-US" sz="1100" baseline="30000" dirty="0"/>
                        <a:t>‡</a:t>
                      </a:r>
                      <a:endParaRPr lang="fr-FR" sz="11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77%</a:t>
                      </a:r>
                      <a:br>
                        <a:rPr lang="en-US" sz="1100" baseline="30000" dirty="0"/>
                      </a:br>
                      <a:r>
                        <a:rPr lang="fr-FR" sz="1100" dirty="0">
                          <a:effectLst/>
                        </a:rPr>
                        <a:t>(78</a:t>
                      </a:r>
                      <a:r>
                        <a:rPr lang="fr-FR" sz="1100" dirty="0">
                          <a:effectLst/>
                          <a:latin typeface="Arial" panose="020B0604020202020204" pitchFamily="34" charset="0"/>
                          <a:cs typeface="Arial" panose="020B0604020202020204" pitchFamily="34" charset="0"/>
                        </a:rPr>
                        <a:t>–</a:t>
                      </a:r>
                      <a:r>
                        <a:rPr lang="fr-FR" sz="1100" dirty="0">
                          <a:effectLst/>
                        </a:rPr>
                        <a:t>92%)</a:t>
                      </a:r>
                      <a:r>
                        <a:rPr lang="en-US" sz="1100" baseline="30000" dirty="0"/>
                        <a:t>‡</a:t>
                      </a:r>
                      <a:endParaRPr lang="fr-FR" sz="11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6521391"/>
                  </a:ext>
                </a:extLst>
              </a:tr>
              <a:tr h="366935">
                <a:tc vMerge="1">
                  <a:txBody>
                    <a:bodyPr/>
                    <a:lstStyle/>
                    <a:p>
                      <a:endParaRPr lang="fr-FR"/>
                    </a:p>
                  </a:txBody>
                  <a:tcPr/>
                </a:tc>
                <a:tc>
                  <a:txBody>
                    <a:bodyPr/>
                    <a:lstStyle/>
                    <a:p>
                      <a:pPr algn="ctr">
                        <a:spcAft>
                          <a:spcPts val="0"/>
                        </a:spcAft>
                      </a:pPr>
                      <a:r>
                        <a:rPr lang="fr-FR" sz="1100" dirty="0">
                          <a:effectLst/>
                        </a:rPr>
                        <a:t>F4</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379 HCV+</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13 kPa*</a:t>
                      </a:r>
                      <a:endParaRPr lang="fr-F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0.93</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86%</a:t>
                      </a:r>
                      <a:r>
                        <a:rPr lang="en-US" sz="1100" baseline="30000" dirty="0"/>
                        <a:t> </a:t>
                      </a:r>
                      <a:br>
                        <a:rPr lang="en-US" sz="1100" baseline="30000" dirty="0"/>
                      </a:br>
                      <a:r>
                        <a:rPr lang="fr-FR" sz="1100" dirty="0">
                          <a:effectLst/>
                        </a:rPr>
                        <a:t>(74</a:t>
                      </a:r>
                      <a:r>
                        <a:rPr lang="fr-FR" sz="1100" dirty="0">
                          <a:effectLst/>
                          <a:latin typeface="Arial" panose="020B0604020202020204" pitchFamily="34" charset="0"/>
                          <a:cs typeface="Arial" panose="020B0604020202020204" pitchFamily="34" charset="0"/>
                        </a:rPr>
                        <a:t>–</a:t>
                      </a:r>
                      <a:r>
                        <a:rPr lang="fr-FR" sz="1100" dirty="0">
                          <a:effectLst/>
                        </a:rPr>
                        <a:t>95%)</a:t>
                      </a:r>
                      <a:r>
                        <a:rPr lang="en-US" sz="1100" baseline="30000" dirty="0"/>
                        <a:t>‡</a:t>
                      </a:r>
                      <a:endParaRPr lang="fr-FR" sz="11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88%</a:t>
                      </a:r>
                      <a:br>
                        <a:rPr lang="en-US" sz="1100" baseline="30000" dirty="0"/>
                      </a:br>
                      <a:r>
                        <a:rPr lang="fr-FR" sz="1100" dirty="0">
                          <a:effectLst/>
                        </a:rPr>
                        <a:t>(72</a:t>
                      </a:r>
                      <a:r>
                        <a:rPr lang="fr-FR" sz="1100" dirty="0">
                          <a:effectLst/>
                          <a:latin typeface="Arial" panose="020B0604020202020204" pitchFamily="34" charset="0"/>
                          <a:cs typeface="Arial" panose="020B0604020202020204" pitchFamily="34" charset="0"/>
                        </a:rPr>
                        <a:t>–</a:t>
                      </a:r>
                      <a:r>
                        <a:rPr lang="fr-FR" sz="1100" dirty="0">
                          <a:effectLst/>
                        </a:rPr>
                        <a:t>98%)</a:t>
                      </a:r>
                      <a:r>
                        <a:rPr lang="en-US" sz="1100" baseline="30000" dirty="0"/>
                        <a:t>‡</a:t>
                      </a:r>
                      <a:endParaRPr lang="fr-FR" sz="11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3101691"/>
                  </a:ext>
                </a:extLst>
              </a:tr>
              <a:tr h="366935">
                <a:tc>
                  <a:txBody>
                    <a:bodyPr/>
                    <a:lstStyle/>
                    <a:p>
                      <a:pPr algn="l">
                        <a:spcAft>
                          <a:spcPts val="0"/>
                        </a:spcAft>
                      </a:pPr>
                      <a:r>
                        <a:rPr lang="fr-FR" sz="1100" b="0" dirty="0">
                          <a:effectLst/>
                        </a:rPr>
                        <a:t>FibroTest</a:t>
                      </a:r>
                      <a:r>
                        <a:rPr lang="fr-FR" sz="1100" b="0" baseline="30000" dirty="0">
                          <a:effectLst/>
                        </a:rPr>
                        <a:t>®</a:t>
                      </a:r>
                      <a:endParaRPr lang="fr-FR" sz="1400" b="0" baseline="300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F4</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1,579 </a:t>
                      </a:r>
                      <a:br>
                        <a:rPr lang="fr-FR" sz="1100" dirty="0">
                          <a:effectLst/>
                        </a:rPr>
                      </a:br>
                      <a:r>
                        <a:rPr lang="fr-FR" sz="1100" dirty="0">
                          <a:effectLst/>
                        </a:rPr>
                        <a:t>(1,295 HCV+)</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0.74</a:t>
                      </a:r>
                      <a:endParaRPr lang="fr-FR"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0.82</a:t>
                      </a:r>
                      <a:r>
                        <a:rPr lang="fr-FR" sz="1100" dirty="0">
                          <a:effectLst/>
                          <a:latin typeface="Arial" panose="020B0604020202020204" pitchFamily="34" charset="0"/>
                          <a:cs typeface="Arial" panose="020B0604020202020204" pitchFamily="34" charset="0"/>
                        </a:rPr>
                        <a:t>–</a:t>
                      </a:r>
                      <a:r>
                        <a:rPr lang="fr-FR" sz="1100" dirty="0">
                          <a:effectLst/>
                        </a:rPr>
                        <a:t>0.87</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63</a:t>
                      </a:r>
                      <a:r>
                        <a:rPr lang="fr-FR" sz="1100" dirty="0">
                          <a:effectLst/>
                          <a:latin typeface="Arial" panose="020B0604020202020204" pitchFamily="34" charset="0"/>
                          <a:cs typeface="Arial" panose="020B0604020202020204" pitchFamily="34" charset="0"/>
                        </a:rPr>
                        <a:t>–</a:t>
                      </a:r>
                      <a:r>
                        <a:rPr lang="fr-FR" sz="1100" dirty="0">
                          <a:effectLst/>
                        </a:rPr>
                        <a:t>71%</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81</a:t>
                      </a:r>
                      <a:r>
                        <a:rPr lang="fr-FR" sz="1100" dirty="0">
                          <a:effectLst/>
                          <a:latin typeface="Arial" panose="020B0604020202020204" pitchFamily="34" charset="0"/>
                          <a:cs typeface="Arial" panose="020B0604020202020204" pitchFamily="34" charset="0"/>
                        </a:rPr>
                        <a:t>–</a:t>
                      </a:r>
                      <a:r>
                        <a:rPr lang="fr-FR" sz="1100" dirty="0">
                          <a:effectLst/>
                        </a:rPr>
                        <a:t>84%</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39</a:t>
                      </a:r>
                      <a:r>
                        <a:rPr lang="fr-FR" sz="1100" dirty="0">
                          <a:effectLst/>
                          <a:latin typeface="Arial" panose="020B0604020202020204" pitchFamily="34" charset="0"/>
                          <a:cs typeface="Arial" panose="020B0604020202020204" pitchFamily="34" charset="0"/>
                        </a:rPr>
                        <a:t>–</a:t>
                      </a:r>
                      <a:r>
                        <a:rPr lang="fr-FR" sz="1100" dirty="0">
                          <a:effectLst/>
                        </a:rPr>
                        <a:t>40</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93</a:t>
                      </a:r>
                      <a:r>
                        <a:rPr lang="fr-FR" sz="1100" dirty="0">
                          <a:effectLst/>
                          <a:latin typeface="Arial" panose="020B0604020202020204" pitchFamily="34" charset="0"/>
                          <a:cs typeface="Arial" panose="020B0604020202020204" pitchFamily="34" charset="0"/>
                        </a:rPr>
                        <a:t>–</a:t>
                      </a:r>
                      <a:r>
                        <a:rPr lang="fr-FR" sz="1100" dirty="0">
                          <a:effectLst/>
                        </a:rPr>
                        <a:t>94</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826656"/>
                  </a:ext>
                </a:extLst>
              </a:tr>
              <a:tr h="293548">
                <a:tc>
                  <a:txBody>
                    <a:bodyPr/>
                    <a:lstStyle/>
                    <a:p>
                      <a:pPr algn="l">
                        <a:spcAft>
                          <a:spcPts val="0"/>
                        </a:spcAft>
                      </a:pPr>
                      <a:r>
                        <a:rPr lang="fr-FR" sz="1100" b="0" dirty="0">
                          <a:effectLst/>
                        </a:rPr>
                        <a:t>FIB-4</a:t>
                      </a:r>
                      <a:endParaRPr lang="fr-FR"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F4</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2,297 HCV+</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1–45</a:t>
                      </a:r>
                      <a:r>
                        <a:rPr lang="en-US" sz="1400" baseline="30000" dirty="0">
                          <a:effectLst/>
                        </a:rPr>
                        <a:t>†</a:t>
                      </a:r>
                      <a:endParaRPr lang="fr-FR" sz="1400" baseline="300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effectLst/>
                        </a:rPr>
                        <a:t>3.25</a:t>
                      </a:r>
                      <a:r>
                        <a:rPr lang="en-US" sz="1400" baseline="30000" dirty="0">
                          <a:effectLst/>
                        </a:rPr>
                        <a:t>†</a:t>
                      </a:r>
                      <a:endParaRPr lang="fr-FR" sz="1400" baseline="30000" dirty="0">
                        <a:effectLst/>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0.87</a:t>
                      </a:r>
                      <a:r>
                        <a:rPr lang="fr-FR" sz="1100" baseline="30000" dirty="0">
                          <a:effectLst/>
                        </a:rPr>
                        <a:t>§</a:t>
                      </a:r>
                    </a:p>
                    <a:p>
                      <a:pPr algn="ctr">
                        <a:spcAft>
                          <a:spcPts val="0"/>
                        </a:spcAft>
                      </a:pPr>
                      <a:r>
                        <a:rPr lang="fr-FR" sz="1100" dirty="0">
                          <a:effectLst/>
                        </a:rPr>
                        <a:t>(0.83–0.92)</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90%</a:t>
                      </a:r>
                      <a:endParaRPr lang="fr-FR" sz="1400" dirty="0">
                        <a:effectLst/>
                      </a:endParaRPr>
                    </a:p>
                    <a:p>
                      <a:pPr algn="ctr">
                        <a:spcAft>
                          <a:spcPts val="0"/>
                        </a:spcAft>
                      </a:pPr>
                      <a:r>
                        <a:rPr lang="fr-FR" sz="1100" dirty="0">
                          <a:effectLst/>
                        </a:rPr>
                        <a:t>55%</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58%</a:t>
                      </a:r>
                      <a:endParaRPr lang="fr-FR" sz="1400" dirty="0">
                        <a:effectLst/>
                      </a:endParaRPr>
                    </a:p>
                    <a:p>
                      <a:pPr algn="ctr">
                        <a:spcAft>
                          <a:spcPts val="0"/>
                        </a:spcAft>
                      </a:pPr>
                      <a:r>
                        <a:rPr lang="fr-FR" sz="1100" dirty="0">
                          <a:effectLst/>
                        </a:rPr>
                        <a:t>92%</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2983190"/>
                  </a:ext>
                </a:extLst>
              </a:tr>
              <a:tr h="293548">
                <a:tc>
                  <a:txBody>
                    <a:bodyPr/>
                    <a:lstStyle/>
                    <a:p>
                      <a:pPr algn="l">
                        <a:spcAft>
                          <a:spcPts val="0"/>
                        </a:spcAft>
                      </a:pPr>
                      <a:r>
                        <a:rPr lang="fr-FR" sz="1100" b="0" dirty="0">
                          <a:effectLst/>
                        </a:rPr>
                        <a:t>APRI</a:t>
                      </a:r>
                      <a:endParaRPr lang="fr-FR" sz="1400" b="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9525"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F4</a:t>
                      </a:r>
                      <a:endParaRPr lang="fr-FR" sz="1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16,694 HCV+</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effectLst/>
                        </a:rPr>
                        <a:t>1.0</a:t>
                      </a:r>
                      <a:r>
                        <a:rPr lang="en-US" sz="1400" baseline="30000" dirty="0">
                          <a:effectLst/>
                        </a:rPr>
                        <a:t>†</a:t>
                      </a:r>
                      <a:endParaRPr lang="fr-FR" sz="14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effectLst/>
                        </a:rPr>
                        <a:t>2.0</a:t>
                      </a:r>
                      <a:r>
                        <a:rPr lang="en-US" sz="1400" baseline="30000" dirty="0">
                          <a:effectLst/>
                        </a:rPr>
                        <a:t>†</a:t>
                      </a:r>
                      <a:endParaRPr lang="fr-FR" sz="1400" baseline="30000" dirty="0">
                        <a:effectLst/>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effectLst/>
                        </a:rPr>
                        <a:t>0.84</a:t>
                      </a:r>
                      <a:r>
                        <a:rPr lang="fr-FR" sz="1100" baseline="30000" dirty="0">
                          <a:effectLst/>
                        </a:rPr>
                        <a:t>§</a:t>
                      </a:r>
                      <a:endParaRPr lang="fr-FR" sz="1100" dirty="0">
                        <a:effectLst/>
                      </a:endParaRPr>
                    </a:p>
                    <a:p>
                      <a:pPr algn="ctr">
                        <a:spcAft>
                          <a:spcPts val="0"/>
                        </a:spcAft>
                      </a:pPr>
                      <a:r>
                        <a:rPr lang="fr-FR" sz="1100" dirty="0">
                          <a:effectLst/>
                        </a:rPr>
                        <a:t>(0.54–0.97)</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77%</a:t>
                      </a:r>
                      <a:endParaRPr lang="fr-FR" sz="1400" dirty="0">
                        <a:effectLst/>
                      </a:endParaRPr>
                    </a:p>
                    <a:p>
                      <a:pPr algn="ctr">
                        <a:spcAft>
                          <a:spcPts val="0"/>
                        </a:spcAft>
                      </a:pPr>
                      <a:r>
                        <a:rPr lang="fr-FR" sz="1100" dirty="0">
                          <a:effectLst/>
                        </a:rPr>
                        <a:t>48%</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75%</a:t>
                      </a:r>
                      <a:endParaRPr lang="fr-FR" sz="1400" dirty="0">
                        <a:effectLst/>
                      </a:endParaRPr>
                    </a:p>
                    <a:p>
                      <a:pPr algn="ctr">
                        <a:spcAft>
                          <a:spcPts val="0"/>
                        </a:spcAft>
                      </a:pPr>
                      <a:r>
                        <a:rPr lang="fr-FR" sz="1100" dirty="0">
                          <a:effectLst/>
                        </a:rPr>
                        <a:t>94%</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fr-FR" sz="1100" dirty="0">
                          <a:effectLst/>
                        </a:rPr>
                        <a:t>NA</a:t>
                      </a:r>
                      <a:endParaRPr lang="fr-FR" sz="1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000" marR="36000" marT="0" marB="0" anchor="ctr">
                    <a:lnL w="6350"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1782349"/>
                  </a:ext>
                </a:extLst>
              </a:tr>
            </a:tbl>
          </a:graphicData>
        </a:graphic>
      </p:graphicFrame>
      <p:pic>
        <p:nvPicPr>
          <p:cNvPr id="6" name="Picture 5">
            <a:hlinkClick r:id="rId3" action="ppaction://hlinksldjump"/>
            <a:extLst>
              <a:ext uri="{FF2B5EF4-FFF2-40B4-BE49-F238E27FC236}">
                <a16:creationId xmlns:a16="http://schemas.microsoft.com/office/drawing/2014/main" id="{0B49083F-67AE-4CFE-A17C-04CA5E19FD2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72566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D0E5-F00C-4DDE-9CB5-50124A74DDC3}"/>
              </a:ext>
            </a:extLst>
          </p:cNvPr>
          <p:cNvSpPr>
            <a:spLocks noGrp="1"/>
          </p:cNvSpPr>
          <p:nvPr>
            <p:ph type="title"/>
          </p:nvPr>
        </p:nvSpPr>
        <p:spPr/>
        <p:txBody>
          <a:bodyPr>
            <a:normAutofit fontScale="90000"/>
          </a:bodyPr>
          <a:lstStyle/>
          <a:p>
            <a:r>
              <a:rPr lang="en-GB" dirty="0"/>
              <a:t>Indications for treatment: who should be treated? </a:t>
            </a:r>
          </a:p>
        </p:txBody>
      </p:sp>
      <p:sp>
        <p:nvSpPr>
          <p:cNvPr id="5" name="Text Placeholder 4">
            <a:extLst>
              <a:ext uri="{FF2B5EF4-FFF2-40B4-BE49-F238E27FC236}">
                <a16:creationId xmlns:a16="http://schemas.microsoft.com/office/drawing/2014/main" id="{69F9E7DD-C722-4349-8CE9-948D003DE65B}"/>
              </a:ext>
            </a:extLst>
          </p:cNvPr>
          <p:cNvSpPr>
            <a:spLocks noGrp="1"/>
          </p:cNvSpPr>
          <p:nvPr>
            <p:ph type="body" sz="quarter" idx="10"/>
          </p:nvPr>
        </p:nvSpPr>
        <p:spPr>
          <a:xfrm>
            <a:off x="4925" y="6106160"/>
            <a:ext cx="7519403" cy="750761"/>
          </a:xfrm>
        </p:spPr>
        <p:txBody>
          <a:bodyPr/>
          <a:lstStyle/>
          <a:p>
            <a:pPr lvl="0">
              <a:buSzPct val="120000"/>
              <a:defRPr/>
            </a:pPr>
            <a:r>
              <a:rPr lang="en-GB" dirty="0">
                <a:solidFill>
                  <a:schemeClr val="dk1"/>
                </a:solidFill>
              </a:rPr>
              <a:t>*Individuals who failed to achieve SVR after prior treatment; </a:t>
            </a:r>
            <a:r>
              <a:rPr lang="en-GB" baseline="30000" dirty="0"/>
              <a:t>†</a:t>
            </a:r>
            <a:r>
              <a:rPr lang="en-GB" dirty="0">
                <a:cs typeface="Arial" panose="020B0604020202020204" pitchFamily="34" charset="0"/>
              </a:rPr>
              <a:t>Symptomatic vasculitis associated with HCV-related mixed cryoglobulinaemia, HCV immune complex-related nephropathy and non-Hodgkin B-cell lymphoma; </a:t>
            </a:r>
            <a:r>
              <a:rPr lang="en-GB" baseline="30000" dirty="0">
                <a:cs typeface="Arial" panose="020B0604020202020204" pitchFamily="34" charset="0"/>
              </a:rPr>
              <a:t>‡</a:t>
            </a:r>
            <a:r>
              <a:rPr lang="en-GB" dirty="0">
                <a:cs typeface="Arial" panose="020B0604020202020204" pitchFamily="34" charset="0"/>
              </a:rPr>
              <a:t>Non-liver solid organ or stem cell transplant recipients, HBV coinfection, diabetes</a:t>
            </a:r>
            <a:endParaRPr lang="en-GB" dirty="0"/>
          </a:p>
          <a:p>
            <a:r>
              <a:rPr lang="en-GB" dirty="0"/>
              <a:t>EASL CPG HCV. J Hepatol 2018;</a:t>
            </a:r>
            <a:r>
              <a:rPr lang="en-US" dirty="0"/>
              <a:t>69:461–511.</a:t>
            </a:r>
            <a:endParaRPr lang="en-GB" dirty="0"/>
          </a:p>
        </p:txBody>
      </p:sp>
      <p:grpSp>
        <p:nvGrpSpPr>
          <p:cNvPr id="6" name="Group 5">
            <a:extLst>
              <a:ext uri="{FF2B5EF4-FFF2-40B4-BE49-F238E27FC236}">
                <a16:creationId xmlns:a16="http://schemas.microsoft.com/office/drawing/2014/main" id="{00AA24D9-BD44-44F8-B354-E593230353A0}"/>
              </a:ext>
            </a:extLst>
          </p:cNvPr>
          <p:cNvGrpSpPr/>
          <p:nvPr/>
        </p:nvGrpSpPr>
        <p:grpSpPr>
          <a:xfrm>
            <a:off x="755650" y="1484313"/>
            <a:ext cx="7758861" cy="4419600"/>
            <a:chOff x="755650" y="3333391"/>
            <a:chExt cx="7758861" cy="4870068"/>
          </a:xfrm>
        </p:grpSpPr>
        <p:graphicFrame>
          <p:nvGraphicFramePr>
            <p:cNvPr id="7" name="Content Placeholder 4">
              <a:extLst>
                <a:ext uri="{FF2B5EF4-FFF2-40B4-BE49-F238E27FC236}">
                  <a16:creationId xmlns:a16="http://schemas.microsoft.com/office/drawing/2014/main" id="{36DA69F8-C820-429B-963B-2265B00DB29B}"/>
                </a:ext>
              </a:extLst>
            </p:cNvPr>
            <p:cNvGraphicFramePr>
              <a:graphicFrameLocks/>
            </p:cNvGraphicFramePr>
            <p:nvPr>
              <p:extLst>
                <p:ext uri="{D42A27DB-BD31-4B8C-83A1-F6EECF244321}">
                  <p14:modId xmlns:p14="http://schemas.microsoft.com/office/powerpoint/2010/main" val="313575807"/>
                </p:ext>
              </p:extLst>
            </p:nvPr>
          </p:nvGraphicFramePr>
          <p:xfrm>
            <a:off x="755650" y="3333391"/>
            <a:ext cx="7710088" cy="4870068"/>
          </p:xfrm>
          <a:graphic>
            <a:graphicData uri="http://schemas.openxmlformats.org/drawingml/2006/table">
              <a:tbl>
                <a:tblPr firstRow="1" bandRow="1">
                  <a:tableStyleId>{5C22544A-7EE6-4342-B048-85BDC9FD1C3A}</a:tableStyleId>
                </a:tblPr>
                <a:tblGrid>
                  <a:gridCol w="6850952">
                    <a:extLst>
                      <a:ext uri="{9D8B030D-6E8A-4147-A177-3AD203B41FA5}">
                        <a16:colId xmlns:a16="http://schemas.microsoft.com/office/drawing/2014/main" val="20001"/>
                      </a:ext>
                    </a:extLst>
                  </a:gridCol>
                  <a:gridCol w="429568">
                    <a:extLst>
                      <a:ext uri="{9D8B030D-6E8A-4147-A177-3AD203B41FA5}">
                        <a16:colId xmlns:a16="http://schemas.microsoft.com/office/drawing/2014/main" val="20002"/>
                      </a:ext>
                    </a:extLst>
                  </a:gridCol>
                  <a:gridCol w="429568">
                    <a:extLst>
                      <a:ext uri="{9D8B030D-6E8A-4147-A177-3AD203B41FA5}">
                        <a16:colId xmlns:a16="http://schemas.microsoft.com/office/drawing/2014/main" val="20003"/>
                      </a:ext>
                    </a:extLst>
                  </a:gridCol>
                </a:tblGrid>
                <a:tr h="129929">
                  <a:tc gridSpan="3">
                    <a:txBody>
                      <a:bodyPr/>
                      <a:lstStyle/>
                      <a:p>
                        <a:r>
                          <a:rPr lang="en-GB" sz="13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pPr marL="0" indent="0">
                          <a:buClr>
                            <a:schemeClr val="tx2"/>
                          </a:buClr>
                          <a:buSzPct val="120000"/>
                          <a:buFont typeface="Arial" panose="020B0604020202020204" pitchFamily="34" charset="0"/>
                          <a:buNone/>
                        </a:pPr>
                        <a:r>
                          <a:rPr lang="en-GB" sz="1300" b="1" i="0" u="none" strike="noStrike" kern="1200" baseline="0" dirty="0">
                            <a:solidFill>
                              <a:schemeClr val="tx2"/>
                            </a:solidFill>
                            <a:latin typeface="+mn-lt"/>
                            <a:ea typeface="+mn-ea"/>
                            <a:cs typeface="+mn-cs"/>
                          </a:rPr>
                          <a:t>All patients with HCV infection must be considered for therapy, including </a:t>
                        </a:r>
                        <a:br>
                          <a:rPr lang="en-GB" sz="1300" b="1" i="0" u="none" strike="noStrike" kern="1200" baseline="0" dirty="0">
                            <a:solidFill>
                              <a:schemeClr val="tx2"/>
                            </a:solidFill>
                            <a:latin typeface="+mn-lt"/>
                            <a:ea typeface="+mn-ea"/>
                            <a:cs typeface="+mn-cs"/>
                          </a:rPr>
                        </a:br>
                        <a:r>
                          <a:rPr lang="en-GB" sz="1300" b="1" i="0" u="none" strike="noStrike" kern="1200" baseline="0" dirty="0">
                            <a:solidFill>
                              <a:schemeClr val="tx2"/>
                            </a:solidFill>
                            <a:latin typeface="+mn-lt"/>
                            <a:ea typeface="+mn-ea"/>
                            <a:cs typeface="+mn-cs"/>
                          </a:rPr>
                          <a:t>treatment-naïve and treatment-experienced* patients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mn-lt"/>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3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33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noProof="0" dirty="0">
                            <a:solidFill>
                              <a:schemeClr val="tx2"/>
                            </a:solidFill>
                            <a:latin typeface="+mn-lt"/>
                            <a:ea typeface="+mn-ea"/>
                            <a:cs typeface="Arial" panose="020B0604020202020204" pitchFamily="34" charset="0"/>
                          </a:rPr>
                          <a:t>Patients who should be treated without delay</a:t>
                        </a:r>
                      </a:p>
                      <a:p>
                        <a:pPr marL="268288" marR="0" lvl="0" indent="-268288"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Significant fibrosis or cirrhosis (METAVIR score ≥F2): including compensated </a:t>
                        </a:r>
                        <a:br>
                          <a:rPr lang="en-GB" sz="1300" b="0" kern="1200" noProof="0" dirty="0">
                            <a:solidFill>
                              <a:schemeClr val="tx1"/>
                            </a:solidFill>
                            <a:latin typeface="+mn-lt"/>
                            <a:ea typeface="+mn-ea"/>
                            <a:cs typeface="Arial" panose="020B0604020202020204" pitchFamily="34" charset="0"/>
                          </a:rPr>
                        </a:br>
                        <a:r>
                          <a:rPr lang="en-GB" sz="1300" b="0" kern="1200" noProof="0" dirty="0">
                            <a:solidFill>
                              <a:schemeClr val="tx1"/>
                            </a:solidFill>
                            <a:latin typeface="+mn-lt"/>
                            <a:ea typeface="+mn-ea"/>
                            <a:cs typeface="Arial" panose="020B0604020202020204" pitchFamily="34" charset="0"/>
                          </a:rPr>
                          <a:t>(Child–Pugh A) and decompensated (Child–Pugh B or C) cirrhosis</a:t>
                        </a:r>
                      </a:p>
                      <a:p>
                        <a:pPr marL="268288" marR="0" lvl="0" indent="-268288"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Clinically significant extra-hepatic manifestations</a:t>
                        </a:r>
                        <a:r>
                          <a:rPr lang="en-GB" sz="1300" b="0" kern="1200" baseline="30000" noProof="0" dirty="0">
                            <a:solidFill>
                              <a:schemeClr val="tx1"/>
                            </a:solidFill>
                            <a:latin typeface="+mn-lt"/>
                            <a:ea typeface="+mn-ea"/>
                            <a:cs typeface="Arial" panose="020B0604020202020204" pitchFamily="34" charset="0"/>
                          </a:rPr>
                          <a:t>†</a:t>
                        </a:r>
                      </a:p>
                      <a:p>
                        <a:pPr marL="268288" marR="0" lvl="0" indent="-268288"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HCV recurrence after liver transplantation</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Patients at risk of rapid evolution of liver disease due to concurrent comorbidities</a:t>
                        </a:r>
                        <a:r>
                          <a:rPr lang="en-GB" sz="1400" baseline="30000" dirty="0">
                            <a:cs typeface="Arial" panose="020B0604020202020204" pitchFamily="34" charset="0"/>
                          </a:rPr>
                          <a:t>‡</a:t>
                        </a:r>
                        <a:endParaRPr lang="en-GB" sz="1300" b="0" kern="1200" baseline="30000" noProof="0" dirty="0">
                          <a:solidFill>
                            <a:schemeClr val="tx1"/>
                          </a:solidFill>
                          <a:latin typeface="+mn-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Individuals at risk of transmitting HCV </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PWID</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MSM with high-risk sexual practices</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Women of child-bearing age who wish to get pregnant</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Haemodialysis patients</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Incarcerated individuals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3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In patients with decompensated cirrhosis and an indication for liver transplantation (MELD score ≥18–20), transplant first and treat after transplantation</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For waiting time &gt;6 months, treat before transplant (clinical benefit not well established)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mn-lt"/>
                            <a:cs typeface="Arial" panose="020B0604020202020204" pitchFamily="34" charset="0"/>
                          </a:rPr>
                          <a:t>B</a:t>
                        </a:r>
                      </a:p>
                      <a:p>
                        <a:pPr algn="ctr"/>
                        <a:endParaRPr lang="en-GB" sz="1300" dirty="0">
                          <a:solidFill>
                            <a:schemeClr val="tx1"/>
                          </a:solidFill>
                          <a:latin typeface="+mn-lt"/>
                          <a:cs typeface="Arial" panose="020B0604020202020204" pitchFamily="34" charset="0"/>
                        </a:endParaRPr>
                      </a:p>
                      <a:p>
                        <a:pPr algn="ctr"/>
                        <a:r>
                          <a:rPr lang="en-GB" sz="13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300" dirty="0">
                            <a:solidFill>
                              <a:schemeClr val="tx1"/>
                            </a:solidFill>
                            <a:latin typeface="+mn-lt"/>
                            <a:cs typeface="Arial" panose="020B0604020202020204" pitchFamily="34" charset="0"/>
                          </a:rPr>
                          <a:t>1</a:t>
                        </a:r>
                      </a:p>
                      <a:p>
                        <a:pPr algn="ctr"/>
                        <a:endParaRPr lang="en-GB" sz="1300" dirty="0">
                          <a:solidFill>
                            <a:schemeClr val="tx1"/>
                          </a:solidFill>
                          <a:latin typeface="+mn-lt"/>
                          <a:cs typeface="Arial" panose="020B0604020202020204" pitchFamily="34" charset="0"/>
                        </a:endParaRPr>
                      </a:p>
                      <a:p>
                        <a:pPr algn="ctr"/>
                        <a:r>
                          <a:rPr lang="en-GB" sz="1300" dirty="0">
                            <a:solidFill>
                              <a:schemeClr val="tx1"/>
                            </a:solidFill>
                            <a:latin typeface="+mn-lt"/>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r h="220879">
                  <a:tc>
                    <a:txBody>
                      <a:bodyPr/>
                      <a:lstStyle/>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Treatment is generally not recommended in patients with limited life expectancy due to non-liver-related comorbidities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3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300" dirty="0">
                            <a:solidFill>
                              <a:schemeClr val="tx1"/>
                            </a:solidFill>
                            <a:latin typeface="+mn-lt"/>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969638536"/>
                    </a:ext>
                  </a:extLst>
                </a:tr>
              </a:tbl>
            </a:graphicData>
          </a:graphic>
        </p:graphicFrame>
        <p:grpSp>
          <p:nvGrpSpPr>
            <p:cNvPr id="8" name="Group 7">
              <a:extLst>
                <a:ext uri="{FF2B5EF4-FFF2-40B4-BE49-F238E27FC236}">
                  <a16:creationId xmlns:a16="http://schemas.microsoft.com/office/drawing/2014/main" id="{96A77829-814B-421A-903C-437C949B73FB}"/>
                </a:ext>
              </a:extLst>
            </p:cNvPr>
            <p:cNvGrpSpPr/>
            <p:nvPr/>
          </p:nvGrpSpPr>
          <p:grpSpPr>
            <a:xfrm>
              <a:off x="4367259" y="3333391"/>
              <a:ext cx="4147252" cy="305232"/>
              <a:chOff x="4367259" y="3519285"/>
              <a:chExt cx="4147252" cy="305232"/>
            </a:xfrm>
          </p:grpSpPr>
          <p:grpSp>
            <p:nvGrpSpPr>
              <p:cNvPr id="9" name="Group 8">
                <a:extLst>
                  <a:ext uri="{FF2B5EF4-FFF2-40B4-BE49-F238E27FC236}">
                    <a16:creationId xmlns:a16="http://schemas.microsoft.com/office/drawing/2014/main" id="{789C49DF-855C-4433-8811-3DD631021FEE}"/>
                  </a:ext>
                </a:extLst>
              </p:cNvPr>
              <p:cNvGrpSpPr/>
              <p:nvPr/>
            </p:nvGrpSpPr>
            <p:grpSpPr>
              <a:xfrm>
                <a:off x="4367259" y="3519285"/>
                <a:ext cx="1716865" cy="305232"/>
                <a:chOff x="4367259" y="3519285"/>
                <a:chExt cx="1716865" cy="305232"/>
              </a:xfrm>
            </p:grpSpPr>
            <p:sp>
              <p:nvSpPr>
                <p:cNvPr id="13" name="Rectangle 12">
                  <a:extLst>
                    <a:ext uri="{FF2B5EF4-FFF2-40B4-BE49-F238E27FC236}">
                      <a16:creationId xmlns:a16="http://schemas.microsoft.com/office/drawing/2014/main" id="{8F7E6A8A-2F6C-4025-AF73-617221323CD4}"/>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14" name="TextBox 13">
                  <a:extLst>
                    <a:ext uri="{FF2B5EF4-FFF2-40B4-BE49-F238E27FC236}">
                      <a16:creationId xmlns:a16="http://schemas.microsoft.com/office/drawing/2014/main" id="{3B335241-EFEF-4DE2-8FD2-467BEE24F5AA}"/>
                    </a:ext>
                  </a:extLst>
                </p:cNvPr>
                <p:cNvSpPr txBox="1"/>
                <p:nvPr/>
              </p:nvSpPr>
              <p:spPr>
                <a:xfrm>
                  <a:off x="4511258" y="3519285"/>
                  <a:ext cx="1572866" cy="305232"/>
                </a:xfrm>
                <a:prstGeom prst="rect">
                  <a:avLst/>
                </a:prstGeom>
                <a:noFill/>
              </p:spPr>
              <p:txBody>
                <a:bodyPr wrap="none" rtlCol="0">
                  <a:spAutoFit/>
                </a:bodyPr>
                <a:lstStyle/>
                <a:p>
                  <a:r>
                    <a:rPr lang="en-GB" sz="1200" b="1" dirty="0">
                      <a:solidFill>
                        <a:schemeClr val="bg1"/>
                      </a:solidFill>
                    </a:rPr>
                    <a:t>Grade of evidence</a:t>
                  </a:r>
                </a:p>
              </p:txBody>
            </p:sp>
          </p:grpSp>
          <p:grpSp>
            <p:nvGrpSpPr>
              <p:cNvPr id="10" name="Group 9">
                <a:extLst>
                  <a:ext uri="{FF2B5EF4-FFF2-40B4-BE49-F238E27FC236}">
                    <a16:creationId xmlns:a16="http://schemas.microsoft.com/office/drawing/2014/main" id="{442E9183-99FE-4F94-B460-A682556E5421}"/>
                  </a:ext>
                </a:extLst>
              </p:cNvPr>
              <p:cNvGrpSpPr/>
              <p:nvPr/>
            </p:nvGrpSpPr>
            <p:grpSpPr>
              <a:xfrm>
                <a:off x="6215754" y="3519285"/>
                <a:ext cx="2298757" cy="305232"/>
                <a:chOff x="6215754" y="3519285"/>
                <a:chExt cx="2298757" cy="305232"/>
              </a:xfrm>
            </p:grpSpPr>
            <p:sp>
              <p:nvSpPr>
                <p:cNvPr id="11" name="Rectangle 10">
                  <a:extLst>
                    <a:ext uri="{FF2B5EF4-FFF2-40B4-BE49-F238E27FC236}">
                      <a16:creationId xmlns:a16="http://schemas.microsoft.com/office/drawing/2014/main" id="{77165C93-0448-4319-8DF5-8BF4C1FB3D59}"/>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endParaRPr>
                </a:p>
              </p:txBody>
            </p:sp>
            <p:sp>
              <p:nvSpPr>
                <p:cNvPr id="12" name="TextBox 11">
                  <a:extLst>
                    <a:ext uri="{FF2B5EF4-FFF2-40B4-BE49-F238E27FC236}">
                      <a16:creationId xmlns:a16="http://schemas.microsoft.com/office/drawing/2014/main" id="{64A03603-B25C-4DCF-833A-E3A3C91CFEF6}"/>
                    </a:ext>
                  </a:extLst>
                </p:cNvPr>
                <p:cNvSpPr txBox="1"/>
                <p:nvPr/>
              </p:nvSpPr>
              <p:spPr>
                <a:xfrm>
                  <a:off x="6359754" y="3519285"/>
                  <a:ext cx="2154757" cy="305232"/>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5" name="Picture 14">
            <a:hlinkClick r:id="rId3" action="ppaction://hlinksldjump"/>
            <a:extLst>
              <a:ext uri="{FF2B5EF4-FFF2-40B4-BE49-F238E27FC236}">
                <a16:creationId xmlns:a16="http://schemas.microsoft.com/office/drawing/2014/main" id="{9BB61CE1-9C21-45B2-9F5E-D158900FD1C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165538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2C2E-3EC2-4DF4-9958-58691063784E}"/>
              </a:ext>
            </a:extLst>
          </p:cNvPr>
          <p:cNvSpPr>
            <a:spLocks noGrp="1"/>
          </p:cNvSpPr>
          <p:nvPr>
            <p:ph type="title"/>
          </p:nvPr>
        </p:nvSpPr>
        <p:spPr/>
        <p:txBody>
          <a:bodyPr>
            <a:normAutofit fontScale="90000"/>
          </a:bodyPr>
          <a:lstStyle/>
          <a:p>
            <a:r>
              <a:rPr lang="en-GB" dirty="0"/>
              <a:t>HCV DAAs approved in Europe in 2018 and recommended in this document</a:t>
            </a:r>
          </a:p>
        </p:txBody>
      </p:sp>
      <p:sp>
        <p:nvSpPr>
          <p:cNvPr id="3" name="Text Placeholder 2">
            <a:extLst>
              <a:ext uri="{FF2B5EF4-FFF2-40B4-BE49-F238E27FC236}">
                <a16:creationId xmlns:a16="http://schemas.microsoft.com/office/drawing/2014/main" id="{3C2C4639-CC94-418B-8B33-DC6E1DC8CDC7}"/>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9" name="Content Placeholder 8">
            <a:extLst>
              <a:ext uri="{FF2B5EF4-FFF2-40B4-BE49-F238E27FC236}">
                <a16:creationId xmlns:a16="http://schemas.microsoft.com/office/drawing/2014/main" id="{58E6EA28-25DF-429B-9B46-1A89F3090012}"/>
              </a:ext>
            </a:extLst>
          </p:cNvPr>
          <p:cNvGraphicFramePr>
            <a:graphicFrameLocks noGrp="1"/>
          </p:cNvGraphicFramePr>
          <p:nvPr>
            <p:ph sz="half" idx="1"/>
            <p:extLst>
              <p:ext uri="{D42A27DB-BD31-4B8C-83A1-F6EECF244321}">
                <p14:modId xmlns:p14="http://schemas.microsoft.com/office/powerpoint/2010/main" val="2806394406"/>
              </p:ext>
            </p:extLst>
          </p:nvPr>
        </p:nvGraphicFramePr>
        <p:xfrm>
          <a:off x="319088" y="1341438"/>
          <a:ext cx="8609208" cy="3779520"/>
        </p:xfrm>
        <a:graphic>
          <a:graphicData uri="http://schemas.openxmlformats.org/drawingml/2006/table">
            <a:tbl>
              <a:tblPr firstRow="1" bandRow="1">
                <a:tableStyleId>{69012ECD-51FC-41F1-AA8D-1B2483CD663E}</a:tableStyleId>
              </a:tblPr>
              <a:tblGrid>
                <a:gridCol w="2583769">
                  <a:extLst>
                    <a:ext uri="{9D8B030D-6E8A-4147-A177-3AD203B41FA5}">
                      <a16:colId xmlns:a16="http://schemas.microsoft.com/office/drawing/2014/main" val="3301053066"/>
                    </a:ext>
                  </a:extLst>
                </a:gridCol>
                <a:gridCol w="3931335">
                  <a:extLst>
                    <a:ext uri="{9D8B030D-6E8A-4147-A177-3AD203B41FA5}">
                      <a16:colId xmlns:a16="http://schemas.microsoft.com/office/drawing/2014/main" val="993571871"/>
                    </a:ext>
                  </a:extLst>
                </a:gridCol>
                <a:gridCol w="2094104">
                  <a:extLst>
                    <a:ext uri="{9D8B030D-6E8A-4147-A177-3AD203B41FA5}">
                      <a16:colId xmlns:a16="http://schemas.microsoft.com/office/drawing/2014/main" val="2461417663"/>
                    </a:ext>
                  </a:extLst>
                </a:gridCol>
              </a:tblGrid>
              <a:tr h="247506">
                <a:tc>
                  <a:txBody>
                    <a:bodyPr/>
                    <a:lstStyle/>
                    <a:p>
                      <a:r>
                        <a:rPr lang="en-GB" sz="1400" dirty="0"/>
                        <a:t>Product</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Presentation</a:t>
                      </a:r>
                      <a:endParaRPr lang="en-GB" dirty="0"/>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r>
                        <a:rPr lang="en-GB" sz="1400" dirty="0"/>
                        <a:t>Posology</a:t>
                      </a:r>
                      <a:endParaRPr lang="en-GB" dirty="0"/>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810949206"/>
                  </a:ext>
                </a:extLst>
              </a:tr>
              <a:tr h="247506">
                <a:tc gridSpan="3">
                  <a:txBody>
                    <a:bodyPr/>
                    <a:lstStyle/>
                    <a:p>
                      <a:r>
                        <a:rPr lang="en-GB" sz="1400" b="1" i="0" u="none" strike="noStrike" kern="1200" baseline="0" dirty="0">
                          <a:solidFill>
                            <a:schemeClr val="tx1"/>
                          </a:solidFill>
                          <a:latin typeface="+mn-lt"/>
                          <a:ea typeface="+mn-ea"/>
                          <a:cs typeface="+mn-cs"/>
                        </a:rPr>
                        <a:t>Pangenotypic drugs or drug combinations</a:t>
                      </a:r>
                      <a:endParaRPr lang="en-GB" sz="1400" b="1"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80771013"/>
                  </a:ext>
                </a:extLst>
              </a:tr>
              <a:tr h="247506">
                <a:tc>
                  <a:txBody>
                    <a:bodyPr/>
                    <a:lstStyle/>
                    <a:p>
                      <a:r>
                        <a:rPr lang="en-GB" sz="1400" b="0" i="0" u="none" strike="noStrike" kern="1200" baseline="0" dirty="0">
                          <a:solidFill>
                            <a:schemeClr val="tx1"/>
                          </a:solidFill>
                          <a:latin typeface="+mn-lt"/>
                          <a:ea typeface="+mn-ea"/>
                          <a:cs typeface="+mn-cs"/>
                        </a:rPr>
                        <a:t>Sofosbuvir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Tablets containing: 400 mg SOF</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1 tablet QD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473746981"/>
                  </a:ext>
                </a:extLst>
              </a:tr>
              <a:tr h="247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Sofosbuvir/velpatasvir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Tablets containing: 400 mg SOF, 100 mg VEL</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1 tablet QD</a:t>
                      </a:r>
                      <a:endParaRPr lang="en-GB" sz="14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24950849"/>
                  </a:ext>
                </a:extLst>
              </a:tr>
              <a:tr h="247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Sofosbuvir/velpatasvir/</a:t>
                      </a:r>
                      <a:br>
                        <a:rPr lang="en-GB" sz="1400" b="0" i="0" u="none" strike="noStrike" kern="1200" baseline="0" dirty="0">
                          <a:solidFill>
                            <a:schemeClr val="tx1"/>
                          </a:solidFill>
                          <a:latin typeface="+mn-lt"/>
                          <a:ea typeface="+mn-ea"/>
                          <a:cs typeface="+mn-cs"/>
                        </a:rPr>
                      </a:br>
                      <a:r>
                        <a:rPr lang="en-GB" sz="1400" b="0" i="0" u="none" strike="noStrike" kern="1200" baseline="0" dirty="0">
                          <a:solidFill>
                            <a:schemeClr val="tx1"/>
                          </a:solidFill>
                          <a:latin typeface="+mn-lt"/>
                          <a:ea typeface="+mn-ea"/>
                          <a:cs typeface="+mn-cs"/>
                        </a:rPr>
                        <a:t>voxilaprevir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Tablets containing: 400 mg SOF, 100 mg VEL, 100 mg VOX</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kumimoji="0" lang="en-GB" sz="1400" b="0" i="0" u="none" strike="noStrike" kern="1200" cap="none" spc="0" normalizeH="0" baseline="0" noProof="0" dirty="0">
                          <a:ln>
                            <a:noFill/>
                          </a:ln>
                          <a:solidFill>
                            <a:prstClr val="black"/>
                          </a:solidFill>
                          <a:effectLst/>
                          <a:uLnTx/>
                          <a:uFillTx/>
                          <a:latin typeface="Arial"/>
                          <a:ea typeface="+mn-ea"/>
                          <a:cs typeface="+mn-cs"/>
                        </a:rPr>
                        <a:t>1 tablet QD</a:t>
                      </a:r>
                      <a:endParaRPr lang="en-GB" sz="14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750610238"/>
                  </a:ext>
                </a:extLst>
              </a:tr>
              <a:tr h="247506">
                <a:tc>
                  <a:txBody>
                    <a:bodyPr/>
                    <a:lstStyle/>
                    <a:p>
                      <a:r>
                        <a:rPr lang="en-GB" sz="1400" dirty="0"/>
                        <a:t>Glecaprevir/pibrentasvir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Tablets containing: 100 mg GLE, 40 mg PIB</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kumimoji="0" lang="en-GB" sz="1400" b="0" i="0" u="none" strike="noStrike" kern="1200" cap="none" spc="0" normalizeH="0" baseline="0" noProof="0" dirty="0">
                          <a:ln>
                            <a:noFill/>
                          </a:ln>
                          <a:solidFill>
                            <a:prstClr val="black"/>
                          </a:solidFill>
                          <a:effectLst/>
                          <a:uLnTx/>
                          <a:uFillTx/>
                          <a:latin typeface="+mn-lt"/>
                          <a:ea typeface="+mn-ea"/>
                          <a:cs typeface="+mn-cs"/>
                        </a:rPr>
                        <a:t>3 tablets QD</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2350577"/>
                  </a:ext>
                </a:extLst>
              </a:tr>
              <a:tr h="247506">
                <a:tc gridSpan="3">
                  <a:txBody>
                    <a:bodyPr/>
                    <a:lstStyle/>
                    <a:p>
                      <a:r>
                        <a:rPr lang="en-GB" sz="1400" b="1" dirty="0"/>
                        <a:t>Genotype-specific drugs or drug combinations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tc hMerge="1">
                  <a:txBody>
                    <a:bodyPr/>
                    <a:lstStyle/>
                    <a:p>
                      <a:endParaRPr lang="en-GB"/>
                    </a:p>
                  </a:txBody>
                  <a:tcPr>
                    <a:lnL w="6350" cap="flat" cmpd="sng" algn="ctr">
                      <a:solidFill>
                        <a:schemeClr val="tx2"/>
                      </a:solidFill>
                      <a:prstDash val="solid"/>
                      <a:round/>
                      <a:headEnd type="none" w="med" len="med"/>
                      <a:tailEnd type="none" w="med" len="med"/>
                    </a:lnL>
                    <a:lnT w="635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287266947"/>
                  </a:ext>
                </a:extLst>
              </a:tr>
              <a:tr h="247506">
                <a:tc>
                  <a:txBody>
                    <a:bodyPr/>
                    <a:lstStyle/>
                    <a:p>
                      <a:r>
                        <a:rPr lang="en-GB" sz="1400" dirty="0"/>
                        <a:t>Sofosbuvir/ledipasvir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Tablets containing: 400 mg SOF, 90 mg LDV</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a:txBody>
                    <a:bodyPr/>
                    <a:lstStyle/>
                    <a:p>
                      <a:r>
                        <a:rPr kumimoji="0" lang="en-GB" sz="1400" b="0" i="0" u="none" strike="noStrike" kern="1200" cap="none" spc="0" normalizeH="0" baseline="0" noProof="0" dirty="0">
                          <a:ln>
                            <a:noFill/>
                          </a:ln>
                          <a:solidFill>
                            <a:prstClr val="black"/>
                          </a:solidFill>
                          <a:effectLst/>
                          <a:uLnTx/>
                          <a:uFillTx/>
                          <a:latin typeface="Arial"/>
                          <a:ea typeface="+mn-ea"/>
                          <a:cs typeface="+mn-cs"/>
                        </a:rPr>
                        <a:t>1 tablet QD</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848018945"/>
                  </a:ext>
                </a:extLst>
              </a:tr>
              <a:tr h="247506">
                <a:tc>
                  <a:txBody>
                    <a:bodyPr/>
                    <a:lstStyle/>
                    <a:p>
                      <a:r>
                        <a:rPr lang="en-GB" sz="1400" b="0" i="0" u="none" strike="noStrike" kern="1200" baseline="0" dirty="0">
                          <a:solidFill>
                            <a:schemeClr val="tx1"/>
                          </a:solidFill>
                          <a:latin typeface="+mn-lt"/>
                          <a:ea typeface="+mn-ea"/>
                          <a:cs typeface="+mn-cs"/>
                        </a:rPr>
                        <a:t>Ombitasvir/</a:t>
                      </a:r>
                      <a:br>
                        <a:rPr lang="en-GB" sz="1400" b="0" i="0" u="none" strike="noStrike" kern="1200" baseline="0" dirty="0">
                          <a:solidFill>
                            <a:schemeClr val="tx1"/>
                          </a:solidFill>
                          <a:latin typeface="+mn-lt"/>
                          <a:ea typeface="+mn-ea"/>
                          <a:cs typeface="+mn-cs"/>
                        </a:rPr>
                      </a:br>
                      <a:r>
                        <a:rPr lang="en-GB" sz="1400" b="0" i="0" u="none" strike="noStrike" kern="1200" baseline="0" dirty="0">
                          <a:solidFill>
                            <a:schemeClr val="tx1"/>
                          </a:solidFill>
                          <a:latin typeface="+mn-lt"/>
                          <a:ea typeface="+mn-ea"/>
                          <a:cs typeface="+mn-cs"/>
                        </a:rPr>
                        <a:t>paritaprevir/ritonavir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Tablets containing: 75 mg PTV, 12.5 mg OBV, 50 mg RTV</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dirty="0"/>
                        <a:t>2 tablets QD</a:t>
                      </a:r>
                      <a:endParaRPr lang="en-GB" sz="14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08128825"/>
                  </a:ext>
                </a:extLst>
              </a:tr>
              <a:tr h="247506">
                <a:tc>
                  <a:txBody>
                    <a:bodyPr/>
                    <a:lstStyle/>
                    <a:p>
                      <a:r>
                        <a:rPr lang="en-GB" sz="1400" dirty="0"/>
                        <a:t>Dasabuvir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Tablets containing: 250 mg DSV</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GB" sz="1400" b="0" i="0" u="none" strike="noStrike" kern="1200" baseline="0" dirty="0">
                          <a:solidFill>
                            <a:schemeClr val="tx1"/>
                          </a:solidFill>
                          <a:latin typeface="+mn-lt"/>
                          <a:ea typeface="+mn-ea"/>
                          <a:cs typeface="+mn-cs"/>
                        </a:rPr>
                        <a:t>1 tablet BID (am &amp; pm)</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916002497"/>
                  </a:ext>
                </a:extLst>
              </a:tr>
              <a:tr h="247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Grazoprevir/elbasvir</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tx1"/>
                          </a:solidFill>
                          <a:latin typeface="+mn-lt"/>
                          <a:ea typeface="+mn-ea"/>
                          <a:cs typeface="+mn-cs"/>
                        </a:rPr>
                        <a:t>Tablets containing 100 mg GZR, 50 mg EBR</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1 tablet QD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01402319"/>
                  </a:ext>
                </a:extLst>
              </a:tr>
            </a:tbl>
          </a:graphicData>
        </a:graphic>
      </p:graphicFrame>
      <p:pic>
        <p:nvPicPr>
          <p:cNvPr id="5" name="Picture 4">
            <a:hlinkClick r:id="rId3" action="ppaction://hlinksldjump"/>
            <a:extLst>
              <a:ext uri="{FF2B5EF4-FFF2-40B4-BE49-F238E27FC236}">
                <a16:creationId xmlns:a16="http://schemas.microsoft.com/office/drawing/2014/main" id="{179A5D44-210C-4EEC-A819-0D883112F29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404495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5C3B-B867-4BD7-A1B5-6E4C9D27E8A7}"/>
              </a:ext>
            </a:extLst>
          </p:cNvPr>
          <p:cNvSpPr>
            <a:spLocks noGrp="1"/>
          </p:cNvSpPr>
          <p:nvPr>
            <p:ph type="title"/>
          </p:nvPr>
        </p:nvSpPr>
        <p:spPr/>
        <p:txBody>
          <a:bodyPr>
            <a:normAutofit fontScale="90000"/>
          </a:bodyPr>
          <a:lstStyle/>
          <a:p>
            <a:r>
              <a:rPr lang="fr-FR" dirty="0"/>
              <a:t>Treatment of patients without cirrhosis or with compensated cirrhosis: </a:t>
            </a:r>
            <a:r>
              <a:rPr lang="fr-FR" dirty="0" err="1"/>
              <a:t>general</a:t>
            </a:r>
            <a:r>
              <a:rPr lang="fr-FR" dirty="0"/>
              <a:t> considerations</a:t>
            </a:r>
            <a:endParaRPr lang="en-GB" dirty="0"/>
          </a:p>
        </p:txBody>
      </p:sp>
      <p:sp>
        <p:nvSpPr>
          <p:cNvPr id="11" name="Text Placeholder 10">
            <a:extLst>
              <a:ext uri="{FF2B5EF4-FFF2-40B4-BE49-F238E27FC236}">
                <a16:creationId xmlns:a16="http://schemas.microsoft.com/office/drawing/2014/main" id="{DC2D7F80-ACC1-4216-B177-82E7C33B416E}"/>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4" name="Content Placeholder 3">
            <a:extLst>
              <a:ext uri="{FF2B5EF4-FFF2-40B4-BE49-F238E27FC236}">
                <a16:creationId xmlns:a16="http://schemas.microsoft.com/office/drawing/2014/main" id="{7CE77ECA-280B-4F54-9AAF-3055E647C1EC}"/>
              </a:ext>
            </a:extLst>
          </p:cNvPr>
          <p:cNvSpPr>
            <a:spLocks noGrp="1"/>
          </p:cNvSpPr>
          <p:nvPr>
            <p:ph sz="half" idx="1"/>
          </p:nvPr>
        </p:nvSpPr>
        <p:spPr/>
        <p:txBody>
          <a:bodyPr/>
          <a:lstStyle/>
          <a:p>
            <a:r>
              <a:rPr lang="fr-FR" dirty="0"/>
              <a:t>Because of their virological efficacy, ease of use, safety and tolerability, </a:t>
            </a:r>
            <a:r>
              <a:rPr lang="fr-FR" b="1" dirty="0">
                <a:solidFill>
                  <a:schemeClr val="tx2"/>
                </a:solidFill>
              </a:rPr>
              <a:t>IFN-free, ribavirin-free, DAA-based regimens </a:t>
            </a:r>
            <a:r>
              <a:rPr lang="fr-FR" dirty="0"/>
              <a:t>must be used in </a:t>
            </a:r>
            <a:br>
              <a:rPr lang="fr-FR" dirty="0"/>
            </a:br>
            <a:r>
              <a:rPr lang="fr-FR" dirty="0"/>
              <a:t>HCV-infected patients without cirrhosis or with compensated </a:t>
            </a:r>
            <a:br>
              <a:rPr lang="fr-FR" dirty="0"/>
            </a:br>
            <a:r>
              <a:rPr lang="fr-FR" dirty="0"/>
              <a:t>(Child–Pugh A) cirrhosis, including:</a:t>
            </a:r>
          </a:p>
          <a:p>
            <a:endParaRPr lang="fr-FR" dirty="0"/>
          </a:p>
          <a:p>
            <a:pPr lvl="1"/>
            <a:r>
              <a:rPr lang="fr-FR" b="1" dirty="0">
                <a:solidFill>
                  <a:schemeClr val="tx2"/>
                </a:solidFill>
              </a:rPr>
              <a:t>Treatment-naïve (TN) patients</a:t>
            </a:r>
            <a:r>
              <a:rPr lang="fr-FR" dirty="0"/>
              <a:t>: never been treated for their HCV infection</a:t>
            </a:r>
          </a:p>
          <a:p>
            <a:pPr lvl="1"/>
            <a:endParaRPr lang="fr-FR" dirty="0"/>
          </a:p>
          <a:p>
            <a:pPr lvl="1"/>
            <a:r>
              <a:rPr lang="fr-FR" b="1" dirty="0">
                <a:solidFill>
                  <a:schemeClr val="tx2"/>
                </a:solidFill>
              </a:rPr>
              <a:t>Treatment-experienced (TE) patients</a:t>
            </a:r>
            <a:r>
              <a:rPr lang="fr-FR" dirty="0"/>
              <a:t>: previously treated with</a:t>
            </a:r>
            <a:r>
              <a:rPr lang="en-GB" dirty="0"/>
              <a:t> </a:t>
            </a:r>
            <a:br>
              <a:rPr lang="en-GB" dirty="0"/>
            </a:br>
            <a:r>
              <a:rPr lang="en-GB" dirty="0"/>
              <a:t>PEG-IFN</a:t>
            </a:r>
            <a:r>
              <a:rPr lang="en-GB" dirty="0">
                <a:sym typeface="Symbol" panose="05050102010706020507" pitchFamily="18" charset="2"/>
              </a:rPr>
              <a:t></a:t>
            </a:r>
            <a:r>
              <a:rPr lang="en-GB" dirty="0"/>
              <a:t> + RBV; PEG-IFN</a:t>
            </a:r>
            <a:r>
              <a:rPr lang="en-GB" dirty="0">
                <a:sym typeface="Symbol" panose="05050102010706020507" pitchFamily="18" charset="2"/>
              </a:rPr>
              <a:t> + </a:t>
            </a:r>
            <a:r>
              <a:rPr lang="en-GB" dirty="0"/>
              <a:t>RBV + SOF; or SOF + RBV</a:t>
            </a:r>
          </a:p>
          <a:p>
            <a:pPr lvl="1"/>
            <a:endParaRPr lang="en-GB" dirty="0"/>
          </a:p>
          <a:p>
            <a:r>
              <a:rPr lang="fr-FR" dirty="0"/>
              <a:t>The same IFN-free treatment regimens should be used in </a:t>
            </a:r>
            <a:br>
              <a:rPr lang="fr-FR" dirty="0"/>
            </a:br>
            <a:r>
              <a:rPr lang="fr-FR" dirty="0"/>
              <a:t>HIV-coinfected patients as in patients without HIV infection</a:t>
            </a:r>
          </a:p>
          <a:p>
            <a:endParaRPr lang="en-GB" dirty="0"/>
          </a:p>
        </p:txBody>
      </p:sp>
      <p:pic>
        <p:nvPicPr>
          <p:cNvPr id="5" name="Picture 4">
            <a:hlinkClick r:id="rId3" action="ppaction://hlinksldjump"/>
            <a:extLst>
              <a:ext uri="{FF2B5EF4-FFF2-40B4-BE49-F238E27FC236}">
                <a16:creationId xmlns:a16="http://schemas.microsoft.com/office/drawing/2014/main" id="{F16BE88B-8AD5-4B0D-8CB9-C917BF0F002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105990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9E8C4-CC21-4531-A4C1-EC48789879D4}"/>
              </a:ext>
            </a:extLst>
          </p:cNvPr>
          <p:cNvSpPr>
            <a:spLocks noGrp="1"/>
          </p:cNvSpPr>
          <p:nvPr>
            <p:ph type="title"/>
          </p:nvPr>
        </p:nvSpPr>
        <p:spPr/>
        <p:txBody>
          <a:bodyPr>
            <a:normAutofit fontScale="90000"/>
          </a:bodyPr>
          <a:lstStyle/>
          <a:p>
            <a:r>
              <a:rPr lang="en-GB" dirty="0"/>
              <a:t>IFN-free, RBV-free combination regimens recommended for each genotype</a:t>
            </a:r>
          </a:p>
        </p:txBody>
      </p:sp>
      <p:sp>
        <p:nvSpPr>
          <p:cNvPr id="20" name="Text Placeholder 19">
            <a:extLst>
              <a:ext uri="{FF2B5EF4-FFF2-40B4-BE49-F238E27FC236}">
                <a16:creationId xmlns:a16="http://schemas.microsoft.com/office/drawing/2014/main" id="{C630952D-BDE1-40BB-808F-B31620293C9E}"/>
              </a:ext>
            </a:extLst>
          </p:cNvPr>
          <p:cNvSpPr>
            <a:spLocks noGrp="1"/>
          </p:cNvSpPr>
          <p:nvPr>
            <p:ph type="body" sz="quarter" idx="10"/>
          </p:nvPr>
        </p:nvSpPr>
        <p:spPr>
          <a:xfrm>
            <a:off x="4925" y="5646420"/>
            <a:ext cx="7951451" cy="1210501"/>
          </a:xfrm>
        </p:spPr>
        <p:txBody>
          <a:bodyPr/>
          <a:lstStyle/>
          <a:p>
            <a:r>
              <a:rPr lang="en-GB" dirty="0"/>
              <a:t>*Triple combination therapy efficacious but not useful due to the efficacy of double combination regimens;</a:t>
            </a:r>
          </a:p>
          <a:p>
            <a:r>
              <a:rPr lang="en-GB" baseline="30000" dirty="0"/>
              <a:t>†</a:t>
            </a:r>
            <a:r>
              <a:rPr lang="en-GB" dirty="0"/>
              <a:t>TN patients without cirrhosis or with compensated (Child–Pugh A) cirrhosis;</a:t>
            </a:r>
          </a:p>
          <a:p>
            <a:r>
              <a:rPr lang="en-GB" baseline="30000" dirty="0"/>
              <a:t>‡</a:t>
            </a:r>
            <a:r>
              <a:rPr lang="en-GB" dirty="0"/>
              <a:t>TN and TE patients without cirrhosis or with compensated (Child-Pugh A) cirrhosis with HCV RNA ≤800,000 IU/mL (5.9 Log</a:t>
            </a:r>
            <a:r>
              <a:rPr lang="en-GB" baseline="-25000" dirty="0"/>
              <a:t>10</a:t>
            </a:r>
            <a:r>
              <a:rPr lang="en-GB" dirty="0"/>
              <a:t> IU/mL);</a:t>
            </a:r>
          </a:p>
          <a:p>
            <a:r>
              <a:rPr lang="en-GB" baseline="30000" dirty="0"/>
              <a:t>§</a:t>
            </a:r>
            <a:r>
              <a:rPr lang="en-GB" dirty="0"/>
              <a:t>TN and TE patients without cirrhosis;</a:t>
            </a:r>
          </a:p>
          <a:p>
            <a:r>
              <a:rPr lang="en-GB" baseline="30000" dirty="0"/>
              <a:t>‖</a:t>
            </a:r>
            <a:r>
              <a:rPr lang="en-GB" dirty="0"/>
              <a:t>TN and TE patients with compensated (Child–Pugh A) cirrhosis;</a:t>
            </a:r>
          </a:p>
          <a:p>
            <a:r>
              <a:rPr lang="en-GB" baseline="30000" dirty="0"/>
              <a:t>¶</a:t>
            </a:r>
            <a:r>
              <a:rPr lang="en-GB" dirty="0"/>
              <a:t>TN patients without cirrhosis or with compensated (Child–Pugh A) cirrhosis with HCV RNA ≤800,000 IU/mL (5.9 Log</a:t>
            </a:r>
            <a:r>
              <a:rPr lang="en-GB" baseline="-25000" dirty="0"/>
              <a:t>10</a:t>
            </a:r>
            <a:r>
              <a:rPr lang="en-GB" dirty="0"/>
              <a:t> IU/mL)</a:t>
            </a:r>
          </a:p>
          <a:p>
            <a:r>
              <a:rPr lang="en-GB" dirty="0"/>
              <a:t>EASL CPG HCV. J Hepatol 2018;</a:t>
            </a:r>
            <a:r>
              <a:rPr lang="en-US" dirty="0"/>
              <a:t>69:461–511.</a:t>
            </a:r>
            <a:endParaRPr lang="en-GB" dirty="0"/>
          </a:p>
        </p:txBody>
      </p:sp>
      <p:graphicFrame>
        <p:nvGraphicFramePr>
          <p:cNvPr id="24" name="Content Placeholder 8">
            <a:extLst>
              <a:ext uri="{FF2B5EF4-FFF2-40B4-BE49-F238E27FC236}">
                <a16:creationId xmlns:a16="http://schemas.microsoft.com/office/drawing/2014/main" id="{7250A883-C868-4CE1-A66C-CDD12D98F458}"/>
              </a:ext>
            </a:extLst>
          </p:cNvPr>
          <p:cNvGraphicFramePr>
            <a:graphicFrameLocks/>
          </p:cNvGraphicFramePr>
          <p:nvPr>
            <p:extLst>
              <p:ext uri="{D42A27DB-BD31-4B8C-83A1-F6EECF244321}">
                <p14:modId xmlns:p14="http://schemas.microsoft.com/office/powerpoint/2010/main" val="2320123938"/>
              </p:ext>
            </p:extLst>
          </p:nvPr>
        </p:nvGraphicFramePr>
        <p:xfrm>
          <a:off x="755650" y="1447991"/>
          <a:ext cx="7599552" cy="2956560"/>
        </p:xfrm>
        <a:graphic>
          <a:graphicData uri="http://schemas.openxmlformats.org/drawingml/2006/table">
            <a:tbl>
              <a:tblPr firstRow="1" bandRow="1">
                <a:tableStyleId>{69012ECD-51FC-41F1-AA8D-1B2483CD663E}</a:tableStyleId>
              </a:tblPr>
              <a:tblGrid>
                <a:gridCol w="1042464">
                  <a:extLst>
                    <a:ext uri="{9D8B030D-6E8A-4147-A177-3AD203B41FA5}">
                      <a16:colId xmlns:a16="http://schemas.microsoft.com/office/drawing/2014/main" val="3301053066"/>
                    </a:ext>
                  </a:extLst>
                </a:gridCol>
                <a:gridCol w="1092848">
                  <a:extLst>
                    <a:ext uri="{9D8B030D-6E8A-4147-A177-3AD203B41FA5}">
                      <a16:colId xmlns:a16="http://schemas.microsoft.com/office/drawing/2014/main" val="3520542797"/>
                    </a:ext>
                  </a:extLst>
                </a:gridCol>
                <a:gridCol w="1092848">
                  <a:extLst>
                    <a:ext uri="{9D8B030D-6E8A-4147-A177-3AD203B41FA5}">
                      <a16:colId xmlns:a16="http://schemas.microsoft.com/office/drawing/2014/main" val="170119295"/>
                    </a:ext>
                  </a:extLst>
                </a:gridCol>
                <a:gridCol w="1092848">
                  <a:extLst>
                    <a:ext uri="{9D8B030D-6E8A-4147-A177-3AD203B41FA5}">
                      <a16:colId xmlns:a16="http://schemas.microsoft.com/office/drawing/2014/main" val="2147717142"/>
                    </a:ext>
                  </a:extLst>
                </a:gridCol>
                <a:gridCol w="1092848">
                  <a:extLst>
                    <a:ext uri="{9D8B030D-6E8A-4147-A177-3AD203B41FA5}">
                      <a16:colId xmlns:a16="http://schemas.microsoft.com/office/drawing/2014/main" val="1971107511"/>
                    </a:ext>
                  </a:extLst>
                </a:gridCol>
                <a:gridCol w="1092848">
                  <a:extLst>
                    <a:ext uri="{9D8B030D-6E8A-4147-A177-3AD203B41FA5}">
                      <a16:colId xmlns:a16="http://schemas.microsoft.com/office/drawing/2014/main" val="3738440381"/>
                    </a:ext>
                  </a:extLst>
                </a:gridCol>
                <a:gridCol w="1092848">
                  <a:extLst>
                    <a:ext uri="{9D8B030D-6E8A-4147-A177-3AD203B41FA5}">
                      <a16:colId xmlns:a16="http://schemas.microsoft.com/office/drawing/2014/main" val="2461417663"/>
                    </a:ext>
                  </a:extLst>
                </a:gridCol>
              </a:tblGrid>
              <a:tr h="301196">
                <a:tc>
                  <a:txBody>
                    <a:bodyPr/>
                    <a:lstStyle/>
                    <a:p>
                      <a:r>
                        <a:rPr lang="en-GB" sz="1400" b="1" i="0" u="none" strike="noStrike" kern="1200" baseline="0" dirty="0">
                          <a:solidFill>
                            <a:schemeClr val="bg1"/>
                          </a:solidFill>
                          <a:latin typeface="+mn-lt"/>
                          <a:ea typeface="+mn-ea"/>
                          <a:cs typeface="+mn-cs"/>
                        </a:rPr>
                        <a:t>Genotype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3">
                  <a:txBody>
                    <a:bodyPr/>
                    <a:lstStyle/>
                    <a:p>
                      <a:pPr algn="ctr"/>
                      <a:r>
                        <a:rPr lang="en-GB" sz="1400" b="1" i="0" u="none" strike="noStrike" kern="1200" baseline="0" dirty="0">
                          <a:solidFill>
                            <a:schemeClr val="bg1"/>
                          </a:solidFill>
                          <a:latin typeface="+mn-lt"/>
                          <a:ea typeface="+mn-ea"/>
                          <a:cs typeface="+mn-cs"/>
                        </a:rPr>
                        <a:t>Pangenotypic regimens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gridSpan="3">
                  <a:txBody>
                    <a:bodyPr/>
                    <a:lstStyle/>
                    <a:p>
                      <a:pPr algn="ctr"/>
                      <a:r>
                        <a:rPr lang="en-GB" sz="1400" b="1" i="0" u="none" strike="noStrike" kern="1200" baseline="0" dirty="0">
                          <a:solidFill>
                            <a:schemeClr val="bg1"/>
                          </a:solidFill>
                          <a:latin typeface="+mn-lt"/>
                          <a:ea typeface="+mn-ea"/>
                          <a:cs typeface="+mn-cs"/>
                        </a:rPr>
                        <a:t>Genotype-specific regimens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endParaRPr lang="en-GB" sz="14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810949206"/>
                  </a:ext>
                </a:extLst>
              </a:tr>
              <a:tr h="492577">
                <a:tc>
                  <a:txBody>
                    <a:bodyPr/>
                    <a:lstStyle/>
                    <a:p>
                      <a:endParaRPr lang="en-GB" sz="14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b="1" i="0" u="none" strike="noStrike" kern="1200" baseline="0" dirty="0">
                          <a:solidFill>
                            <a:schemeClr val="tx1"/>
                          </a:solidFill>
                          <a:latin typeface="+mn-lt"/>
                          <a:ea typeface="+mn-ea"/>
                          <a:cs typeface="+mn-cs"/>
                        </a:rPr>
                        <a:t>SOF/VEL</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b="1" i="0" u="none" strike="noStrike" kern="1200" baseline="0" dirty="0">
                          <a:solidFill>
                            <a:schemeClr val="tx1"/>
                          </a:solidFill>
                          <a:latin typeface="+mn-lt"/>
                          <a:ea typeface="+mn-ea"/>
                          <a:cs typeface="+mn-cs"/>
                        </a:rPr>
                        <a:t>GLE/PIB</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b="1" i="0" u="none" strike="noStrike" kern="1200" baseline="0" dirty="0">
                          <a:solidFill>
                            <a:schemeClr val="tx1"/>
                          </a:solidFill>
                          <a:latin typeface="+mn-lt"/>
                          <a:ea typeface="+mn-ea"/>
                          <a:cs typeface="+mn-cs"/>
                        </a:rPr>
                        <a:t>SOF/VEL/</a:t>
                      </a:r>
                    </a:p>
                    <a:p>
                      <a:pPr algn="ctr"/>
                      <a:r>
                        <a:rPr lang="en-GB" sz="1400" b="1" i="0" u="none" strike="noStrike" kern="1200" baseline="0" dirty="0">
                          <a:solidFill>
                            <a:schemeClr val="tx1"/>
                          </a:solidFill>
                          <a:latin typeface="+mn-lt"/>
                          <a:ea typeface="+mn-ea"/>
                          <a:cs typeface="+mn-cs"/>
                        </a:rPr>
                        <a:t>VOX</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b="1" i="0" u="none" strike="noStrike" kern="1200" baseline="0" dirty="0">
                          <a:solidFill>
                            <a:schemeClr val="tx1"/>
                          </a:solidFill>
                          <a:latin typeface="+mn-lt"/>
                          <a:ea typeface="+mn-ea"/>
                          <a:cs typeface="+mn-cs"/>
                        </a:rPr>
                        <a:t>SOF/LDV</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b="1" i="0" u="none" strike="noStrike" kern="1200" baseline="0" dirty="0">
                          <a:solidFill>
                            <a:schemeClr val="tx1"/>
                          </a:solidFill>
                          <a:latin typeface="+mn-lt"/>
                          <a:ea typeface="+mn-ea"/>
                          <a:cs typeface="+mn-cs"/>
                        </a:rPr>
                        <a:t>GZR/EBR</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ctr"/>
                      <a:r>
                        <a:rPr lang="en-GB" sz="1400" b="1" i="0" u="none" strike="noStrike" kern="1200" baseline="0" dirty="0">
                          <a:solidFill>
                            <a:schemeClr val="tx1"/>
                          </a:solidFill>
                          <a:latin typeface="+mn-lt"/>
                          <a:ea typeface="+mn-ea"/>
                          <a:cs typeface="+mn-cs"/>
                        </a:rPr>
                        <a:t>OBV/PTV/r + DSV</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669577730"/>
                  </a:ext>
                </a:extLst>
              </a:tr>
              <a:tr h="301196">
                <a:tc>
                  <a:txBody>
                    <a:bodyPr/>
                    <a:lstStyle/>
                    <a:p>
                      <a:r>
                        <a:rPr lang="en-GB" sz="1400" b="0" i="0" u="none" strike="noStrike" kern="1200" baseline="0" dirty="0">
                          <a:solidFill>
                            <a:schemeClr val="tx1"/>
                          </a:solidFill>
                          <a:latin typeface="+mn-lt"/>
                          <a:ea typeface="+mn-ea"/>
                          <a:cs typeface="+mn-cs"/>
                        </a:rPr>
                        <a:t>1a</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algn="ctr"/>
                      <a:r>
                        <a:rPr lang="en-GB" sz="1400" dirty="0">
                          <a:latin typeface="+mn-lt"/>
                        </a:rPr>
                        <a:t>No*</a:t>
                      </a:r>
                      <a:endParaRPr lang="en-GB" sz="1400" baseline="30000" dirty="0">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Yes</a:t>
                      </a:r>
                      <a:r>
                        <a:rPr kumimoji="0" lang="en-GB" sz="1400" b="0" i="0" u="none" strike="noStrike" kern="1200" cap="none" spc="0" normalizeH="0" baseline="30000" noProof="0" dirty="0">
                          <a:ln>
                            <a:noFill/>
                          </a:ln>
                          <a:solidFill>
                            <a:prstClr val="black"/>
                          </a:solidFill>
                          <a:effectLst/>
                          <a:uLnTx/>
                          <a:uFillTx/>
                          <a:latin typeface="Arial"/>
                          <a:ea typeface="+mn-ea"/>
                          <a:cs typeface="+mn-cs"/>
                        </a:rPr>
                        <a: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Yes</a:t>
                      </a:r>
                      <a:r>
                        <a:rPr kumimoji="0" lang="en-GB" sz="1400" b="0" i="0" u="none" strike="noStrike" kern="1200" cap="none" spc="0" normalizeH="0" baseline="30000" noProof="0" dirty="0">
                          <a:ln>
                            <a:noFill/>
                          </a:ln>
                          <a:solidFill>
                            <a:prstClr val="black"/>
                          </a:solidFill>
                          <a:effectLst/>
                          <a:uLnTx/>
                          <a:uFillTx/>
                          <a:latin typeface="Arial"/>
                          <a:ea typeface="+mn-ea"/>
                          <a:cs typeface="+mn-cs"/>
                        </a:rPr>
                        <a: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473746981"/>
                  </a:ext>
                </a:extLst>
              </a:tr>
              <a:tr h="301196">
                <a:tc>
                  <a:txBody>
                    <a:bodyPr/>
                    <a:lstStyle/>
                    <a:p>
                      <a:r>
                        <a:rPr lang="en-GB" sz="1400" b="0" i="0" u="none" strike="noStrike" kern="1200" baseline="0" dirty="0">
                          <a:solidFill>
                            <a:schemeClr val="tx1"/>
                          </a:solidFill>
                          <a:latin typeface="+mn-lt"/>
                          <a:ea typeface="+mn-ea"/>
                          <a:cs typeface="+mn-cs"/>
                        </a:rPr>
                        <a:t>1b</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latin typeface="+mn-lt"/>
                        </a:rPr>
                        <a:t>No*</a:t>
                      </a:r>
                      <a:endParaRPr kumimoji="0" lang="en-GB" sz="1400" b="0" i="0" u="none" strike="noStrike" kern="1200" cap="none" spc="0" normalizeH="0" baseline="30000" noProof="0" dirty="0">
                        <a:ln>
                          <a:noFill/>
                        </a:ln>
                        <a:solidFill>
                          <a:prstClr val="black"/>
                        </a:solidFill>
                        <a:effectLst/>
                        <a:uLnTx/>
                        <a:uFillTx/>
                        <a:latin typeface="Arial"/>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1124950849"/>
                  </a:ext>
                </a:extLst>
              </a:tr>
              <a:tr h="301196">
                <a:tc>
                  <a:txBody>
                    <a:bodyPr/>
                    <a:lstStyle/>
                    <a:p>
                      <a:r>
                        <a:rPr lang="en-GB" sz="1400" b="0" i="0" u="none" strike="noStrike" kern="1200" baseline="0" dirty="0">
                          <a:solidFill>
                            <a:schemeClr val="tx1"/>
                          </a:solidFill>
                          <a:latin typeface="+mn-lt"/>
                          <a:ea typeface="+mn-ea"/>
                          <a:cs typeface="+mn-cs"/>
                        </a:rPr>
                        <a:t>2</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a:t>
                      </a:r>
                      <a:r>
                        <a:rPr lang="en-GB" sz="1400" dirty="0">
                          <a:latin typeface="+mn-lt"/>
                        </a:rPr>
                        <a:t>o*</a:t>
                      </a:r>
                      <a:endParaRPr kumimoji="0" lang="en-GB" sz="1400" b="0" i="0" u="none" strike="noStrike" kern="1200" cap="none" spc="0" normalizeH="0" baseline="30000" noProof="0" dirty="0">
                        <a:ln>
                          <a:noFill/>
                        </a:ln>
                        <a:solidFill>
                          <a:prstClr val="black"/>
                        </a:solidFill>
                        <a:effectLst/>
                        <a:uLnTx/>
                        <a:uFillTx/>
                        <a:latin typeface="Arial"/>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750610238"/>
                  </a:ext>
                </a:extLst>
              </a:tr>
              <a:tr h="301196">
                <a:tc>
                  <a:txBody>
                    <a:bodyPr/>
                    <a:lstStyle/>
                    <a:p>
                      <a:r>
                        <a:rPr lang="en-GB" sz="1400" b="0" i="0" u="none" strike="noStrike" kern="1200" baseline="0" dirty="0">
                          <a:solidFill>
                            <a:schemeClr val="tx1"/>
                          </a:solidFill>
                          <a:latin typeface="+mn-lt"/>
                          <a:ea typeface="+mn-ea"/>
                          <a:cs typeface="+mn-cs"/>
                        </a:rPr>
                        <a:t>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r>
                        <a:rPr kumimoji="0" lang="en-GB" sz="1400" b="0" i="0" u="none" strike="noStrike" kern="1200" cap="none" spc="0" normalizeH="0" baseline="30000" noProof="0" dirty="0">
                          <a:ln>
                            <a:noFill/>
                          </a:ln>
                          <a:solidFill>
                            <a:prstClr val="black"/>
                          </a:solidFill>
                          <a:effectLst/>
                          <a:uLnTx/>
                          <a:uFillTx/>
                          <a:latin typeface="+mn-lt"/>
                          <a:ea typeface="+mn-ea"/>
                          <a:cs typeface="+mn-cs"/>
                        </a:rPr>
                        <a: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algn="ctr"/>
                      <a:r>
                        <a:rPr lang="en-GB" sz="1400" b="0" i="0" u="none" strike="noStrike" kern="1200" baseline="0" dirty="0">
                          <a:solidFill>
                            <a:schemeClr val="tx1"/>
                          </a:solidFill>
                          <a:latin typeface="+mn-lt"/>
                          <a:ea typeface="+mn-ea"/>
                          <a:cs typeface="+mn-cs"/>
                        </a:rPr>
                        <a:t>Yes</a:t>
                      </a:r>
                      <a:r>
                        <a:rPr lang="en-GB" sz="1400" baseline="30000" dirty="0"/>
                        <a:t>‖</a:t>
                      </a:r>
                      <a:endParaRPr lang="en-GB" sz="1400" b="0" i="0" u="none" strike="noStrike" kern="1200" baseline="3000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52350577"/>
                  </a:ext>
                </a:extLst>
              </a:tr>
              <a:tr h="301196">
                <a:tc>
                  <a:txBody>
                    <a:bodyPr/>
                    <a:lstStyle/>
                    <a:p>
                      <a:r>
                        <a:rPr lang="en-GB" sz="1400" b="0" i="0" u="none" strike="noStrike" kern="1200" baseline="0" dirty="0">
                          <a:solidFill>
                            <a:schemeClr val="tx1"/>
                          </a:solidFill>
                          <a:latin typeface="+mn-lt"/>
                          <a:ea typeface="+mn-ea"/>
                          <a:cs typeface="+mn-cs"/>
                        </a:rPr>
                        <a:t>4</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a:t>
                      </a:r>
                      <a:r>
                        <a:rPr lang="en-GB" sz="1400" dirty="0">
                          <a:latin typeface="+mn-lt"/>
                        </a:rPr>
                        <a:t>o*</a:t>
                      </a:r>
                      <a:endParaRPr kumimoji="0" lang="en-GB" sz="1400" b="0" i="0" u="none" strike="noStrike" kern="1200" cap="none" spc="0" normalizeH="0" baseline="30000" noProof="0" dirty="0">
                        <a:ln>
                          <a:noFill/>
                        </a:ln>
                        <a:solidFill>
                          <a:prstClr val="black"/>
                        </a:solidFill>
                        <a:effectLst/>
                        <a:uLnTx/>
                        <a:uFillTx/>
                        <a:latin typeface="Arial"/>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Yes</a:t>
                      </a:r>
                      <a:r>
                        <a:rPr kumimoji="0" lang="en-GB" sz="1400" b="0" i="0" u="none" strike="noStrike" kern="1200" cap="none" spc="0" normalizeH="0" baseline="30000" noProof="0" dirty="0">
                          <a:ln>
                            <a:noFill/>
                          </a:ln>
                          <a:solidFill>
                            <a:prstClr val="black"/>
                          </a:solidFill>
                          <a:effectLst/>
                          <a:uLnTx/>
                          <a:uFillTx/>
                          <a:latin typeface="+mn-lt"/>
                          <a:ea typeface="+mn-ea"/>
                          <a:cs typeface="+mn-cs"/>
                        </a:rPr>
                        <a:t>†</a:t>
                      </a:r>
                      <a:endParaRPr kumimoji="0" lang="en-GB" sz="1400" b="0" i="0" u="none" strike="noStrike" kern="1200" cap="none" spc="0" normalizeH="0" baseline="30000" noProof="0" dirty="0">
                        <a:ln>
                          <a:noFill/>
                        </a:ln>
                        <a:solidFill>
                          <a:prstClr val="black"/>
                        </a:solidFill>
                        <a:effectLst/>
                        <a:uLnTx/>
                        <a:uFillTx/>
                        <a:latin typeface="Arial"/>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r>
                        <a:rPr lang="en-GB" sz="1400" baseline="30000" dirty="0"/>
                        <a:t>¶</a:t>
                      </a:r>
                      <a:endParaRPr kumimoji="0" lang="en-GB" sz="1400" b="0" i="0" u="none" strike="noStrike" kern="1200" cap="none" spc="0" normalizeH="0" baseline="30000" noProof="0" dirty="0">
                        <a:ln>
                          <a:noFill/>
                        </a:ln>
                        <a:solidFill>
                          <a:prstClr val="black"/>
                        </a:solidFill>
                        <a:effectLst/>
                        <a:uLnTx/>
                        <a:uFillTx/>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848018945"/>
                  </a:ext>
                </a:extLst>
              </a:tr>
              <a:tr h="301196">
                <a:tc>
                  <a:txBody>
                    <a:bodyPr/>
                    <a:lstStyle/>
                    <a:p>
                      <a:r>
                        <a:rPr lang="en-GB" sz="1400" b="0" i="0" u="none" strike="noStrike" kern="1200" baseline="0" dirty="0">
                          <a:solidFill>
                            <a:schemeClr val="tx1"/>
                          </a:solidFill>
                          <a:latin typeface="+mn-lt"/>
                          <a:ea typeface="+mn-ea"/>
                          <a:cs typeface="+mn-cs"/>
                        </a:rPr>
                        <a:t>5</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a:t>
                      </a:r>
                      <a:r>
                        <a:rPr lang="en-GB" sz="1400" dirty="0">
                          <a:latin typeface="+mn-lt"/>
                        </a:rPr>
                        <a:t>o*</a:t>
                      </a:r>
                      <a:endParaRPr kumimoji="0" lang="en-GB" sz="1400" b="0" i="0" u="none" strike="noStrike" kern="1200" cap="none" spc="0" normalizeH="0" baseline="30000" noProof="0" dirty="0">
                        <a:ln>
                          <a:noFill/>
                        </a:ln>
                        <a:solidFill>
                          <a:prstClr val="black"/>
                        </a:solidFill>
                        <a:effectLst/>
                        <a:uLnTx/>
                        <a:uFillTx/>
                        <a:latin typeface="Arial"/>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Yes</a:t>
                      </a:r>
                      <a:r>
                        <a:rPr kumimoji="0" lang="en-GB" sz="1400" b="0" i="0" u="none" strike="noStrike" kern="1200" cap="none" spc="0" normalizeH="0" baseline="30000" noProof="0" dirty="0">
                          <a:ln>
                            <a:noFill/>
                          </a:ln>
                          <a:solidFill>
                            <a:prstClr val="black"/>
                          </a:solidFill>
                          <a:effectLst/>
                          <a:uLnTx/>
                          <a:uFillTx/>
                          <a:latin typeface="+mn-lt"/>
                          <a:ea typeface="+mn-ea"/>
                          <a:cs typeface="+mn-cs"/>
                        </a:rPr>
                        <a:t>†</a:t>
                      </a:r>
                      <a:endParaRPr kumimoji="0" lang="en-GB" sz="1400" b="0" i="0" u="none" strike="noStrike" kern="1200" cap="none" spc="0" normalizeH="0" baseline="30000" noProof="0" dirty="0">
                        <a:ln>
                          <a:noFill/>
                        </a:ln>
                        <a:solidFill>
                          <a:prstClr val="black"/>
                        </a:solidFill>
                        <a:effectLst/>
                        <a:uLnTx/>
                        <a:uFillTx/>
                        <a:latin typeface="Arial"/>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708128825"/>
                  </a:ext>
                </a:extLst>
              </a:tr>
              <a:tr h="301196">
                <a:tc>
                  <a:txBody>
                    <a:bodyPr/>
                    <a:lstStyle/>
                    <a:p>
                      <a:r>
                        <a:rPr lang="en-GB" sz="1400" b="0" i="0" u="none" strike="noStrike" kern="1200" baseline="0" dirty="0">
                          <a:solidFill>
                            <a:schemeClr val="tx1"/>
                          </a:solidFill>
                          <a:latin typeface="+mn-lt"/>
                          <a:ea typeface="+mn-ea"/>
                          <a:cs typeface="+mn-cs"/>
                        </a:rPr>
                        <a:t>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Yes</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a:t>
                      </a:r>
                      <a:r>
                        <a:rPr lang="en-GB" sz="1400" dirty="0">
                          <a:latin typeface="+mn-lt"/>
                        </a:rPr>
                        <a:t>o*</a:t>
                      </a:r>
                      <a:endParaRPr kumimoji="0" lang="en-GB" sz="1400" b="0" i="0" u="none" strike="noStrike" kern="1200" cap="none" spc="0" normalizeH="0" baseline="30000" noProof="0" dirty="0">
                        <a:ln>
                          <a:noFill/>
                        </a:ln>
                        <a:solidFill>
                          <a:prstClr val="black"/>
                        </a:solidFill>
                        <a:effectLst/>
                        <a:uLnTx/>
                        <a:uFillTx/>
                        <a:latin typeface="Arial"/>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Yes</a:t>
                      </a:r>
                      <a:r>
                        <a:rPr kumimoji="0" lang="en-GB" sz="1400" b="0" i="0" u="none" strike="noStrike" kern="1200" cap="none" spc="0" normalizeH="0" baseline="30000" noProof="0" dirty="0">
                          <a:ln>
                            <a:noFill/>
                          </a:ln>
                          <a:solidFill>
                            <a:prstClr val="black"/>
                          </a:solidFill>
                          <a:effectLst/>
                          <a:uLnTx/>
                          <a:uFillTx/>
                          <a:latin typeface="+mn-lt"/>
                          <a:ea typeface="+mn-ea"/>
                          <a:cs typeface="+mn-cs"/>
                        </a:rPr>
                        <a:t>†</a:t>
                      </a:r>
                      <a:endParaRPr kumimoji="0" lang="en-GB" sz="1400" b="0" i="0" u="none" strike="noStrike" kern="1200" cap="none" spc="0" normalizeH="0" baseline="30000" noProof="0" dirty="0">
                        <a:ln>
                          <a:noFill/>
                        </a:ln>
                        <a:solidFill>
                          <a:prstClr val="black"/>
                        </a:solidFill>
                        <a:effectLst/>
                        <a:uLnTx/>
                        <a:uFillTx/>
                        <a:latin typeface="Arial"/>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No</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916002497"/>
                  </a:ext>
                </a:extLst>
              </a:tr>
            </a:tbl>
          </a:graphicData>
        </a:graphic>
      </p:graphicFrame>
      <p:sp>
        <p:nvSpPr>
          <p:cNvPr id="7" name="Rectangle 6">
            <a:hlinkClick r:id="rId3" action="ppaction://hlinksldjump"/>
            <a:extLst>
              <a:ext uri="{FF2B5EF4-FFF2-40B4-BE49-F238E27FC236}">
                <a16:creationId xmlns:a16="http://schemas.microsoft.com/office/drawing/2014/main" id="{11D07E80-0657-4972-A7CF-E09CD30339C1}"/>
              </a:ext>
            </a:extLst>
          </p:cNvPr>
          <p:cNvSpPr/>
          <p:nvPr/>
        </p:nvSpPr>
        <p:spPr>
          <a:xfrm>
            <a:off x="5024861" y="4654661"/>
            <a:ext cx="1199155"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hlinkClick r:id="rId4" action="ppaction://hlinksldjump"/>
            <a:extLst>
              <a:ext uri="{FF2B5EF4-FFF2-40B4-BE49-F238E27FC236}">
                <a16:creationId xmlns:a16="http://schemas.microsoft.com/office/drawing/2014/main" id="{F14ACD7D-4CC1-4626-8996-6015C139B023}"/>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335581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18C1-087D-4877-8663-0387F3D4FA3C}"/>
              </a:ext>
            </a:extLst>
          </p:cNvPr>
          <p:cNvSpPr>
            <a:spLocks noGrp="1"/>
          </p:cNvSpPr>
          <p:nvPr>
            <p:ph type="title"/>
          </p:nvPr>
        </p:nvSpPr>
        <p:spPr/>
        <p:txBody>
          <a:bodyPr>
            <a:normAutofit fontScale="90000"/>
          </a:bodyPr>
          <a:lstStyle/>
          <a:p>
            <a:r>
              <a:rPr lang="en-GB" dirty="0"/>
              <a:t>Treatment recommendations for TN or TE patients with CHC without cirrhosis</a:t>
            </a:r>
          </a:p>
        </p:txBody>
      </p:sp>
      <p:sp>
        <p:nvSpPr>
          <p:cNvPr id="18" name="Text Placeholder 17">
            <a:extLst>
              <a:ext uri="{FF2B5EF4-FFF2-40B4-BE49-F238E27FC236}">
                <a16:creationId xmlns:a16="http://schemas.microsoft.com/office/drawing/2014/main" id="{706AD9E0-1378-4B9F-A9F8-5BD3D223C791}"/>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17" name="Content Placeholder 8">
            <a:extLst>
              <a:ext uri="{FF2B5EF4-FFF2-40B4-BE49-F238E27FC236}">
                <a16:creationId xmlns:a16="http://schemas.microsoft.com/office/drawing/2014/main" id="{7FD75D80-B5D0-446F-88B2-69D5F3AADBA9}"/>
              </a:ext>
            </a:extLst>
          </p:cNvPr>
          <p:cNvGraphicFramePr>
            <a:graphicFrameLocks noGrp="1"/>
          </p:cNvGraphicFramePr>
          <p:nvPr>
            <p:ph sz="half" idx="4294967295"/>
            <p:extLst>
              <p:ext uri="{D42A27DB-BD31-4B8C-83A1-F6EECF244321}">
                <p14:modId xmlns:p14="http://schemas.microsoft.com/office/powerpoint/2010/main" val="2982145927"/>
              </p:ext>
            </p:extLst>
          </p:nvPr>
        </p:nvGraphicFramePr>
        <p:xfrm>
          <a:off x="364806" y="1233489"/>
          <a:ext cx="8233509" cy="4554720"/>
        </p:xfrm>
        <a:graphic>
          <a:graphicData uri="http://schemas.openxmlformats.org/drawingml/2006/table">
            <a:tbl>
              <a:tblPr firstRow="1" bandRow="1">
                <a:tableStyleId>{69012ECD-51FC-41F1-AA8D-1B2483CD663E}</a:tableStyleId>
              </a:tblPr>
              <a:tblGrid>
                <a:gridCol w="586214">
                  <a:extLst>
                    <a:ext uri="{9D8B030D-6E8A-4147-A177-3AD203B41FA5}">
                      <a16:colId xmlns:a16="http://schemas.microsoft.com/office/drawing/2014/main" val="3301053066"/>
                    </a:ext>
                  </a:extLst>
                </a:gridCol>
                <a:gridCol w="450377">
                  <a:extLst>
                    <a:ext uri="{9D8B030D-6E8A-4147-A177-3AD203B41FA5}">
                      <a16:colId xmlns:a16="http://schemas.microsoft.com/office/drawing/2014/main" val="1178539721"/>
                    </a:ext>
                  </a:extLst>
                </a:gridCol>
                <a:gridCol w="1073624">
                  <a:extLst>
                    <a:ext uri="{9D8B030D-6E8A-4147-A177-3AD203B41FA5}">
                      <a16:colId xmlns:a16="http://schemas.microsoft.com/office/drawing/2014/main" val="3520542797"/>
                    </a:ext>
                  </a:extLst>
                </a:gridCol>
                <a:gridCol w="951085">
                  <a:extLst>
                    <a:ext uri="{9D8B030D-6E8A-4147-A177-3AD203B41FA5}">
                      <a16:colId xmlns:a16="http://schemas.microsoft.com/office/drawing/2014/main" val="170119295"/>
                    </a:ext>
                  </a:extLst>
                </a:gridCol>
                <a:gridCol w="1342664">
                  <a:extLst>
                    <a:ext uri="{9D8B030D-6E8A-4147-A177-3AD203B41FA5}">
                      <a16:colId xmlns:a16="http://schemas.microsoft.com/office/drawing/2014/main" val="2147717142"/>
                    </a:ext>
                  </a:extLst>
                </a:gridCol>
                <a:gridCol w="798910">
                  <a:extLst>
                    <a:ext uri="{9D8B030D-6E8A-4147-A177-3AD203B41FA5}">
                      <a16:colId xmlns:a16="http://schemas.microsoft.com/office/drawing/2014/main" val="1971107511"/>
                    </a:ext>
                  </a:extLst>
                </a:gridCol>
                <a:gridCol w="1579424">
                  <a:extLst>
                    <a:ext uri="{9D8B030D-6E8A-4147-A177-3AD203B41FA5}">
                      <a16:colId xmlns:a16="http://schemas.microsoft.com/office/drawing/2014/main" val="3738440381"/>
                    </a:ext>
                  </a:extLst>
                </a:gridCol>
                <a:gridCol w="1451211">
                  <a:extLst>
                    <a:ext uri="{9D8B030D-6E8A-4147-A177-3AD203B41FA5}">
                      <a16:colId xmlns:a16="http://schemas.microsoft.com/office/drawing/2014/main" val="2461417663"/>
                    </a:ext>
                  </a:extLst>
                </a:gridCol>
              </a:tblGrid>
              <a:tr h="1365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bg1"/>
                          </a:solidFill>
                          <a:latin typeface="+mn-lt"/>
                          <a:ea typeface="+mn-ea"/>
                          <a:cs typeface="+mn-cs"/>
                        </a:rPr>
                        <a:t>GT</a:t>
                      </a: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l"/>
                      <a:endParaRPr lang="en-GB" sz="1200" b="1" i="0" u="none" strike="noStrike" kern="1200" baseline="0" dirty="0">
                        <a:solidFill>
                          <a:schemeClr val="bg1"/>
                        </a:solidFill>
                        <a:latin typeface="+mn-lt"/>
                        <a:ea typeface="+mn-ea"/>
                        <a:cs typeface="+mn-cs"/>
                      </a:endParaRPr>
                    </a:p>
                  </a:txBody>
                  <a:tcPr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SOF/VEL</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GLE/PIB</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SOF/VEL/VOX</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SOF/LDV</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GZR/EBR</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200" b="1" i="0" u="none" strike="noStrike" kern="1200" baseline="0" dirty="0">
                          <a:solidFill>
                            <a:schemeClr val="bg1"/>
                          </a:solidFill>
                          <a:latin typeface="+mn-lt"/>
                          <a:ea typeface="+mn-ea"/>
                          <a:cs typeface="+mn-cs"/>
                        </a:rPr>
                        <a:t>OBV/PTV/r + DSV</a:t>
                      </a:r>
                    </a:p>
                  </a:txBody>
                  <a:tcPr marL="36000" marR="36000" marT="36000" marB="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669577730"/>
                  </a:ext>
                </a:extLst>
              </a:tr>
              <a:tr h="227598">
                <a:tc rowSpan="2">
                  <a:txBody>
                    <a:bodyPr/>
                    <a:lstStyle/>
                    <a:p>
                      <a:r>
                        <a:rPr lang="en-GB" sz="1200" b="0" i="0" u="none" strike="noStrike" kern="1200" baseline="0" dirty="0">
                          <a:solidFill>
                            <a:schemeClr val="tx1"/>
                          </a:solidFill>
                          <a:latin typeface="+mn-lt"/>
                          <a:ea typeface="+mn-ea"/>
                          <a:cs typeface="+mn-cs"/>
                        </a:rPr>
                        <a:t>1a</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a:t>
                      </a: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473746981"/>
                  </a:ext>
                </a:extLst>
              </a:tr>
              <a:tr h="227598">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mn-lt"/>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314930648"/>
                  </a:ext>
                </a:extLst>
              </a:tr>
              <a:tr h="227598">
                <a:tc rowSpan="2">
                  <a:txBody>
                    <a:bodyPr/>
                    <a:lstStyle/>
                    <a:p>
                      <a:r>
                        <a:rPr lang="en-GB" sz="1200" b="0" i="0" u="none" strike="noStrike" kern="1200" baseline="0" dirty="0">
                          <a:solidFill>
                            <a:schemeClr val="tx1"/>
                          </a:solidFill>
                          <a:latin typeface="+mn-lt"/>
                          <a:ea typeface="+mn-ea"/>
                          <a:cs typeface="+mn-cs"/>
                        </a:rPr>
                        <a:t>1b</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a:t>
                      </a: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 (F0</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mn-lt"/>
                          <a:ea typeface="+mn-ea"/>
                          <a:cs typeface="+mn-cs"/>
                        </a:rPr>
                        <a:t>F2)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(F3)</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 (F0</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mn-lt"/>
                          <a:ea typeface="+mn-ea"/>
                          <a:cs typeface="+mn-cs"/>
                        </a:rPr>
                        <a:t>F2)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(F3)</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1124950849"/>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3649149196"/>
                  </a:ext>
                </a:extLst>
              </a:tr>
              <a:tr h="136559">
                <a:tc rowSpan="2">
                  <a:txBody>
                    <a:bodyPr/>
                    <a:lstStyle/>
                    <a:p>
                      <a:r>
                        <a:rPr lang="en-GB" sz="1200" b="0" i="0" u="none" strike="noStrike" kern="1200" baseline="0" dirty="0">
                          <a:solidFill>
                            <a:schemeClr val="tx1"/>
                          </a:solidFill>
                          <a:latin typeface="+mn-lt"/>
                          <a:ea typeface="+mn-ea"/>
                          <a:cs typeface="+mn-cs"/>
                        </a:rPr>
                        <a:t>2</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750610238"/>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1564892190"/>
                  </a:ext>
                </a:extLst>
              </a:tr>
              <a:tr h="136559">
                <a:tc rowSpan="2">
                  <a:txBody>
                    <a:bodyPr/>
                    <a:lstStyle/>
                    <a:p>
                      <a:r>
                        <a:rPr lang="en-GB" sz="1200" b="0" i="0" u="none" strike="noStrike" kern="1200" baseline="0" dirty="0">
                          <a:solidFill>
                            <a:schemeClr val="tx1"/>
                          </a:solidFill>
                          <a:latin typeface="+mn-lt"/>
                          <a:ea typeface="+mn-ea"/>
                          <a:cs typeface="+mn-cs"/>
                        </a:rPr>
                        <a:t>3</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52350577"/>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154509435"/>
                  </a:ext>
                </a:extLst>
              </a:tr>
              <a:tr h="227598">
                <a:tc rowSpan="2">
                  <a:txBody>
                    <a:bodyPr/>
                    <a:lstStyle/>
                    <a:p>
                      <a:r>
                        <a:rPr lang="en-GB" sz="1200" b="0" i="0" u="none" strike="noStrike" kern="1200" baseline="0" dirty="0">
                          <a:solidFill>
                            <a:schemeClr val="tx1"/>
                          </a:solidFill>
                          <a:latin typeface="+mn-lt"/>
                          <a:ea typeface="+mn-ea"/>
                          <a:cs typeface="+mn-cs"/>
                        </a:rPr>
                        <a:t>4</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848018945"/>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572146917"/>
                  </a:ext>
                </a:extLst>
              </a:tr>
              <a:tr h="136559">
                <a:tc rowSpan="2">
                  <a:txBody>
                    <a:bodyPr/>
                    <a:lstStyle/>
                    <a:p>
                      <a:r>
                        <a:rPr lang="en-GB" sz="1200" b="0" i="0" u="none" strike="noStrike" kern="1200" baseline="0" dirty="0">
                          <a:solidFill>
                            <a:schemeClr val="tx1"/>
                          </a:solidFill>
                          <a:latin typeface="+mn-lt"/>
                          <a:ea typeface="+mn-ea"/>
                          <a:cs typeface="+mn-cs"/>
                        </a:rPr>
                        <a:t>5</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708128825"/>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452295070"/>
                  </a:ext>
                </a:extLst>
              </a:tr>
              <a:tr h="136559">
                <a:tc rowSpan="2">
                  <a:txBody>
                    <a:bodyPr/>
                    <a:lstStyle/>
                    <a:p>
                      <a:r>
                        <a:rPr lang="en-GB" sz="1200" b="0" i="0" u="none" strike="noStrike" kern="1200" baseline="0" dirty="0">
                          <a:solidFill>
                            <a:schemeClr val="tx1"/>
                          </a:solidFill>
                          <a:latin typeface="+mn-lt"/>
                          <a:ea typeface="+mn-ea"/>
                          <a:cs typeface="+mn-cs"/>
                        </a:rPr>
                        <a:t>6</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TN</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916002497"/>
                  </a:ext>
                </a:extLst>
              </a:tr>
              <a:tr h="136559">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t>
                      </a:r>
                    </a:p>
                  </a:txBody>
                  <a:tcPr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8 weeks</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marT="36000" marB="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4049691836"/>
                  </a:ext>
                </a:extLst>
              </a:tr>
            </a:tbl>
          </a:graphicData>
        </a:graphic>
      </p:graphicFrame>
      <p:pic>
        <p:nvPicPr>
          <p:cNvPr id="5" name="Picture 4">
            <a:hlinkClick r:id="rId3" action="ppaction://hlinksldjump"/>
            <a:extLst>
              <a:ext uri="{FF2B5EF4-FFF2-40B4-BE49-F238E27FC236}">
                <a16:creationId xmlns:a16="http://schemas.microsoft.com/office/drawing/2014/main" id="{DD51CC06-F805-4506-AF96-42214F57721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473871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8D09-808C-4B3E-AF79-D103D12E82E1}"/>
              </a:ext>
            </a:extLst>
          </p:cNvPr>
          <p:cNvSpPr>
            <a:spLocks noGrp="1"/>
          </p:cNvSpPr>
          <p:nvPr>
            <p:ph type="title"/>
          </p:nvPr>
        </p:nvSpPr>
        <p:spPr>
          <a:xfrm>
            <a:off x="319314" y="140970"/>
            <a:ext cx="7727406" cy="769620"/>
          </a:xfrm>
        </p:spPr>
        <p:txBody>
          <a:bodyPr>
            <a:normAutofit fontScale="90000"/>
          </a:bodyPr>
          <a:lstStyle/>
          <a:p>
            <a:r>
              <a:rPr lang="en-GB" dirty="0"/>
              <a:t>Treatment recommendations for TN or TE patients with CHC with compensated (Child–Pugh A) cirrhosis</a:t>
            </a:r>
          </a:p>
        </p:txBody>
      </p:sp>
      <p:sp>
        <p:nvSpPr>
          <p:cNvPr id="7" name="Text Placeholder 6">
            <a:extLst>
              <a:ext uri="{FF2B5EF4-FFF2-40B4-BE49-F238E27FC236}">
                <a16:creationId xmlns:a16="http://schemas.microsoft.com/office/drawing/2014/main" id="{2D82A7CE-FDB8-446C-B877-FADD0C8AE2F7}"/>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6" name="Content Placeholder 8">
            <a:extLst>
              <a:ext uri="{FF2B5EF4-FFF2-40B4-BE49-F238E27FC236}">
                <a16:creationId xmlns:a16="http://schemas.microsoft.com/office/drawing/2014/main" id="{472C2714-1129-4B74-9352-305882D213A5}"/>
              </a:ext>
            </a:extLst>
          </p:cNvPr>
          <p:cNvGraphicFramePr>
            <a:graphicFrameLocks/>
          </p:cNvGraphicFramePr>
          <p:nvPr>
            <p:extLst>
              <p:ext uri="{D42A27DB-BD31-4B8C-83A1-F6EECF244321}">
                <p14:modId xmlns:p14="http://schemas.microsoft.com/office/powerpoint/2010/main" val="330212218"/>
              </p:ext>
            </p:extLst>
          </p:nvPr>
        </p:nvGraphicFramePr>
        <p:xfrm>
          <a:off x="364806" y="1233488"/>
          <a:ext cx="8233509" cy="3882246"/>
        </p:xfrm>
        <a:graphic>
          <a:graphicData uri="http://schemas.openxmlformats.org/drawingml/2006/table">
            <a:tbl>
              <a:tblPr firstRow="1" bandRow="1">
                <a:tableStyleId>{69012ECD-51FC-41F1-AA8D-1B2483CD663E}</a:tableStyleId>
              </a:tblPr>
              <a:tblGrid>
                <a:gridCol w="586214">
                  <a:extLst>
                    <a:ext uri="{9D8B030D-6E8A-4147-A177-3AD203B41FA5}">
                      <a16:colId xmlns:a16="http://schemas.microsoft.com/office/drawing/2014/main" val="3301053066"/>
                    </a:ext>
                  </a:extLst>
                </a:gridCol>
                <a:gridCol w="450377">
                  <a:extLst>
                    <a:ext uri="{9D8B030D-6E8A-4147-A177-3AD203B41FA5}">
                      <a16:colId xmlns:a16="http://schemas.microsoft.com/office/drawing/2014/main" val="1178539721"/>
                    </a:ext>
                  </a:extLst>
                </a:gridCol>
                <a:gridCol w="1073624">
                  <a:extLst>
                    <a:ext uri="{9D8B030D-6E8A-4147-A177-3AD203B41FA5}">
                      <a16:colId xmlns:a16="http://schemas.microsoft.com/office/drawing/2014/main" val="3520542797"/>
                    </a:ext>
                  </a:extLst>
                </a:gridCol>
                <a:gridCol w="1073624">
                  <a:extLst>
                    <a:ext uri="{9D8B030D-6E8A-4147-A177-3AD203B41FA5}">
                      <a16:colId xmlns:a16="http://schemas.microsoft.com/office/drawing/2014/main" val="170119295"/>
                    </a:ext>
                  </a:extLst>
                </a:gridCol>
                <a:gridCol w="1155435">
                  <a:extLst>
                    <a:ext uri="{9D8B030D-6E8A-4147-A177-3AD203B41FA5}">
                      <a16:colId xmlns:a16="http://schemas.microsoft.com/office/drawing/2014/main" val="2147717142"/>
                    </a:ext>
                  </a:extLst>
                </a:gridCol>
                <a:gridCol w="991813">
                  <a:extLst>
                    <a:ext uri="{9D8B030D-6E8A-4147-A177-3AD203B41FA5}">
                      <a16:colId xmlns:a16="http://schemas.microsoft.com/office/drawing/2014/main" val="1971107511"/>
                    </a:ext>
                  </a:extLst>
                </a:gridCol>
                <a:gridCol w="1451211">
                  <a:extLst>
                    <a:ext uri="{9D8B030D-6E8A-4147-A177-3AD203B41FA5}">
                      <a16:colId xmlns:a16="http://schemas.microsoft.com/office/drawing/2014/main" val="3738440381"/>
                    </a:ext>
                  </a:extLst>
                </a:gridCol>
                <a:gridCol w="1451211">
                  <a:extLst>
                    <a:ext uri="{9D8B030D-6E8A-4147-A177-3AD203B41FA5}">
                      <a16:colId xmlns:a16="http://schemas.microsoft.com/office/drawing/2014/main" val="2461417663"/>
                    </a:ext>
                  </a:extLst>
                </a:gridCol>
              </a:tblGrid>
              <a:tr h="270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u="none" strike="noStrike" kern="1200" baseline="0" dirty="0">
                          <a:solidFill>
                            <a:schemeClr val="bg1"/>
                          </a:solidFill>
                          <a:latin typeface="+mn-lt"/>
                          <a:ea typeface="+mn-ea"/>
                          <a:cs typeface="+mn-cs"/>
                        </a:rPr>
                        <a:t>GT</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l"/>
                      <a:endParaRPr lang="en-GB" sz="1100" b="1"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b="1" i="0" u="none" strike="noStrike" kern="1200" baseline="0" dirty="0">
                          <a:solidFill>
                            <a:schemeClr val="bg1"/>
                          </a:solidFill>
                          <a:latin typeface="+mn-lt"/>
                          <a:ea typeface="+mn-ea"/>
                          <a:cs typeface="+mn-cs"/>
                        </a:rPr>
                        <a:t>SOF/VEL</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b="1" i="0" u="none" strike="noStrike" kern="1200" baseline="0" dirty="0">
                          <a:solidFill>
                            <a:schemeClr val="bg1"/>
                          </a:solidFill>
                          <a:latin typeface="+mn-lt"/>
                          <a:ea typeface="+mn-ea"/>
                          <a:cs typeface="+mn-cs"/>
                        </a:rPr>
                        <a:t>GLE/PIB</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b="1" i="0" u="none" strike="noStrike" kern="1200" baseline="0" dirty="0">
                          <a:solidFill>
                            <a:schemeClr val="bg1"/>
                          </a:solidFill>
                          <a:latin typeface="+mn-lt"/>
                          <a:ea typeface="+mn-ea"/>
                          <a:cs typeface="+mn-cs"/>
                        </a:rPr>
                        <a:t>SOF/VEL/VOX</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b="1" i="0" u="none" strike="noStrike" kern="1200" baseline="0" dirty="0">
                          <a:solidFill>
                            <a:schemeClr val="bg1"/>
                          </a:solidFill>
                          <a:latin typeface="+mn-lt"/>
                          <a:ea typeface="+mn-ea"/>
                          <a:cs typeface="+mn-cs"/>
                        </a:rPr>
                        <a:t>SOF/LDV</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b="1" i="0" u="none" strike="noStrike" kern="1200" baseline="0" dirty="0">
                          <a:solidFill>
                            <a:schemeClr val="bg1"/>
                          </a:solidFill>
                          <a:latin typeface="+mn-lt"/>
                          <a:ea typeface="+mn-ea"/>
                          <a:cs typeface="+mn-cs"/>
                        </a:rPr>
                        <a:t>GZR/EBR</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algn="ctr"/>
                      <a:r>
                        <a:rPr lang="en-GB" sz="1100" b="1" i="0" u="none" strike="noStrike" kern="1200" baseline="0" dirty="0">
                          <a:solidFill>
                            <a:schemeClr val="bg1"/>
                          </a:solidFill>
                          <a:latin typeface="+mn-lt"/>
                          <a:ea typeface="+mn-ea"/>
                          <a:cs typeface="+mn-cs"/>
                        </a:rPr>
                        <a:t>OBV/PTV/r + DSV</a:t>
                      </a:r>
                    </a:p>
                  </a:txBody>
                  <a:tcPr marL="36000" marR="36000">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3669577730"/>
                  </a:ext>
                </a:extLst>
              </a:tr>
              <a:tr h="270366">
                <a:tc rowSpan="2">
                  <a:txBody>
                    <a:bodyPr/>
                    <a:lstStyle/>
                    <a:p>
                      <a:r>
                        <a:rPr lang="en-GB" sz="1100" b="0" i="0" u="none" strike="noStrike" kern="1200" baseline="0" dirty="0">
                          <a:solidFill>
                            <a:schemeClr val="tx1"/>
                          </a:solidFill>
                          <a:latin typeface="+mn-lt"/>
                          <a:ea typeface="+mn-ea"/>
                          <a:cs typeface="+mn-cs"/>
                        </a:rPr>
                        <a:t>1a</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TN</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473746981"/>
                  </a:ext>
                </a:extLst>
              </a:tr>
              <a:tr h="270366">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latin typeface="+mn-lt"/>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314930648"/>
                  </a:ext>
                </a:extLst>
              </a:tr>
              <a:tr h="168501">
                <a:tc rowSpan="2">
                  <a:txBody>
                    <a:bodyPr/>
                    <a:lstStyle/>
                    <a:p>
                      <a:r>
                        <a:rPr lang="en-GB" sz="1100" b="0" i="0" u="none" strike="noStrike" kern="1200" baseline="0" dirty="0">
                          <a:solidFill>
                            <a:schemeClr val="tx1"/>
                          </a:solidFill>
                          <a:latin typeface="+mn-lt"/>
                          <a:ea typeface="+mn-ea"/>
                          <a:cs typeface="+mn-cs"/>
                        </a:rPr>
                        <a:t>1b</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TN</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1124950849"/>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extLst>
                  <a:ext uri="{0D108BD9-81ED-4DB2-BD59-A6C34878D82A}">
                    <a16:rowId xmlns:a16="http://schemas.microsoft.com/office/drawing/2014/main" val="3649149196"/>
                  </a:ext>
                </a:extLst>
              </a:tr>
              <a:tr h="164151">
                <a:tc rowSpan="2">
                  <a:txBody>
                    <a:bodyPr/>
                    <a:lstStyle/>
                    <a:p>
                      <a:r>
                        <a:rPr lang="en-GB" sz="1100" b="0" i="0" u="none" strike="noStrike" kern="1200" baseline="0" dirty="0">
                          <a:solidFill>
                            <a:schemeClr val="tx1"/>
                          </a:solidFill>
                          <a:latin typeface="+mn-lt"/>
                          <a:ea typeface="+mn-ea"/>
                          <a:cs typeface="+mn-cs"/>
                        </a:rPr>
                        <a:t>2</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TN</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750610238"/>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1564892190"/>
                  </a:ext>
                </a:extLst>
              </a:tr>
              <a:tr h="270366">
                <a:tc rowSpan="2">
                  <a:txBody>
                    <a:bodyPr/>
                    <a:lstStyle/>
                    <a:p>
                      <a:r>
                        <a:rPr lang="en-GB" sz="1100" b="0" i="0" u="none" strike="noStrike" kern="1200" baseline="0" dirty="0">
                          <a:solidFill>
                            <a:schemeClr val="tx1"/>
                          </a:solidFill>
                          <a:latin typeface="+mn-lt"/>
                          <a:ea typeface="+mn-ea"/>
                          <a:cs typeface="+mn-cs"/>
                        </a:rPr>
                        <a:t>4</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TN</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 (HCV RNA ≤800,00 IU/mL)</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848018945"/>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572146917"/>
                  </a:ext>
                </a:extLst>
              </a:tr>
              <a:tr h="164151">
                <a:tc rowSpan="2">
                  <a:txBody>
                    <a:bodyPr/>
                    <a:lstStyle/>
                    <a:p>
                      <a:r>
                        <a:rPr lang="en-GB" sz="1100" b="0" i="0" u="none" strike="noStrike" kern="1200" baseline="0" dirty="0">
                          <a:solidFill>
                            <a:schemeClr val="tx1"/>
                          </a:solidFill>
                          <a:latin typeface="+mn-lt"/>
                          <a:ea typeface="+mn-ea"/>
                          <a:cs typeface="+mn-cs"/>
                        </a:rPr>
                        <a:t>5</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TN</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708128825"/>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3452295070"/>
                  </a:ext>
                </a:extLst>
              </a:tr>
              <a:tr h="164151">
                <a:tc rowSpan="2">
                  <a:txBody>
                    <a:bodyPr/>
                    <a:lstStyle/>
                    <a:p>
                      <a:r>
                        <a:rPr lang="en-GB" sz="1100" b="0" i="0" u="none" strike="noStrike" kern="1200" baseline="0" dirty="0">
                          <a:solidFill>
                            <a:schemeClr val="tx1"/>
                          </a:solidFill>
                          <a:latin typeface="+mn-lt"/>
                          <a:ea typeface="+mn-ea"/>
                          <a:cs typeface="+mn-cs"/>
                        </a:rPr>
                        <a:t>6</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TN</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2916002497"/>
                  </a:ext>
                </a:extLst>
              </a:tr>
              <a:tr h="164151">
                <a:tc vMerge="1">
                  <a:txBody>
                    <a:bodyPr/>
                    <a:lstStyle/>
                    <a:p>
                      <a:endParaRPr lang="en-GB" sz="11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TE</a:t>
                      </a: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12 weeks</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mn-lt"/>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mn-cs"/>
                        </a:rPr>
                        <a:t>No</a:t>
                      </a:r>
                    </a:p>
                  </a:txBody>
                  <a:tcPr marL="36000" marR="3600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F7C80"/>
                    </a:solidFill>
                  </a:tcPr>
                </a:tc>
                <a:extLst>
                  <a:ext uri="{0D108BD9-81ED-4DB2-BD59-A6C34878D82A}">
                    <a16:rowId xmlns:a16="http://schemas.microsoft.com/office/drawing/2014/main" val="4049691836"/>
                  </a:ext>
                </a:extLst>
              </a:tr>
            </a:tbl>
          </a:graphicData>
        </a:graphic>
      </p:graphicFrame>
      <p:pic>
        <p:nvPicPr>
          <p:cNvPr id="5" name="Picture 4">
            <a:hlinkClick r:id="rId3" action="ppaction://hlinksldjump"/>
            <a:extLst>
              <a:ext uri="{FF2B5EF4-FFF2-40B4-BE49-F238E27FC236}">
                <a16:creationId xmlns:a16="http://schemas.microsoft.com/office/drawing/2014/main" id="{DA185981-B481-4B9F-AAFB-E05BBD4EA04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3" name="Textfeld 2">
            <a:extLst>
              <a:ext uri="{FF2B5EF4-FFF2-40B4-BE49-F238E27FC236}">
                <a16:creationId xmlns:a16="http://schemas.microsoft.com/office/drawing/2014/main" id="{35176F82-5C58-1744-ACF8-7BD91C7707F7}"/>
              </a:ext>
            </a:extLst>
          </p:cNvPr>
          <p:cNvSpPr txBox="1"/>
          <p:nvPr/>
        </p:nvSpPr>
        <p:spPr>
          <a:xfrm>
            <a:off x="969493" y="5462444"/>
            <a:ext cx="7205013" cy="400110"/>
          </a:xfrm>
          <a:prstGeom prst="rect">
            <a:avLst/>
          </a:prstGeom>
          <a:noFill/>
        </p:spPr>
        <p:txBody>
          <a:bodyPr wrap="square" rtlCol="0">
            <a:spAutoFit/>
          </a:bodyPr>
          <a:lstStyle/>
          <a:p>
            <a:pPr algn="ctr"/>
            <a:r>
              <a:rPr lang="en-US" sz="2000" dirty="0"/>
              <a:t>For GT 3 recommendations, see next slide</a:t>
            </a:r>
          </a:p>
        </p:txBody>
      </p:sp>
    </p:spTree>
    <p:extLst>
      <p:ext uri="{BB962C8B-B14F-4D97-AF65-F5344CB8AC3E}">
        <p14:creationId xmlns:p14="http://schemas.microsoft.com/office/powerpoint/2010/main" val="256170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353048-0804-5E4A-AC53-1F87B661E1EB}"/>
              </a:ext>
            </a:extLst>
          </p:cNvPr>
          <p:cNvSpPr>
            <a:spLocks noGrp="1"/>
          </p:cNvSpPr>
          <p:nvPr>
            <p:ph type="title"/>
          </p:nvPr>
        </p:nvSpPr>
        <p:spPr>
          <a:xfrm>
            <a:off x="319314" y="140970"/>
            <a:ext cx="7834086" cy="769620"/>
          </a:xfrm>
        </p:spPr>
        <p:txBody>
          <a:bodyPr>
            <a:noAutofit/>
          </a:bodyPr>
          <a:lstStyle/>
          <a:p>
            <a:r>
              <a:rPr lang="en-GB" sz="2100" dirty="0"/>
              <a:t>Treatment recommendations for TN or TE patients with CHC with HCV genotype 3 and compensated (Child–Pugh A) cirrhosis</a:t>
            </a:r>
            <a:endParaRPr lang="fr-FR" sz="2100" dirty="0"/>
          </a:p>
        </p:txBody>
      </p:sp>
      <p:sp>
        <p:nvSpPr>
          <p:cNvPr id="3" name="Espace réservé du texte 2">
            <a:extLst>
              <a:ext uri="{FF2B5EF4-FFF2-40B4-BE49-F238E27FC236}">
                <a16:creationId xmlns:a16="http://schemas.microsoft.com/office/drawing/2014/main" id="{EBA66DC5-C0EE-AF46-9147-7ECBC8088114}"/>
              </a:ext>
            </a:extLst>
          </p:cNvPr>
          <p:cNvSpPr>
            <a:spLocks noGrp="1"/>
          </p:cNvSpPr>
          <p:nvPr>
            <p:ph type="body" sz="quarter" idx="10"/>
          </p:nvPr>
        </p:nvSpPr>
        <p:spPr/>
        <p:txBody>
          <a:bodyPr/>
          <a:lstStyle/>
          <a:p>
            <a:r>
              <a:rPr lang="en-GB" dirty="0"/>
              <a:t>*The presence of the NS5A RAS Y93H at baseline is by population sequencing or &gt;15% by deep sequencing;</a:t>
            </a:r>
            <a:br>
              <a:rPr lang="en-GB" dirty="0"/>
            </a:br>
            <a:r>
              <a:rPr lang="en-GB" baseline="30000" dirty="0"/>
              <a:t>†</a:t>
            </a:r>
            <a:r>
              <a:rPr lang="en-GB" dirty="0"/>
              <a:t>Data with 12 weeks of treatment with GLE/PIB in TE patients with cirrhosis are needed</a:t>
            </a:r>
            <a:br>
              <a:rPr lang="en-US" dirty="0"/>
            </a:br>
            <a:r>
              <a:rPr lang="en-US" dirty="0"/>
              <a:t>EASL. J Hepatol 2018; </a:t>
            </a:r>
            <a:r>
              <a:rPr lang="en-GB" dirty="0"/>
              <a:t>doi: 10.1016/j.jhep.2018.11.004;</a:t>
            </a:r>
          </a:p>
          <a:p>
            <a:r>
              <a:rPr lang="en-GB" dirty="0"/>
              <a:t>EASL CPG HCV. J Hepatol 2018;</a:t>
            </a:r>
            <a:r>
              <a:rPr lang="en-US" dirty="0"/>
              <a:t>69:461–511.</a:t>
            </a:r>
            <a:endParaRPr lang="en-GB" dirty="0"/>
          </a:p>
        </p:txBody>
      </p:sp>
      <p:graphicFrame>
        <p:nvGraphicFramePr>
          <p:cNvPr id="7" name="Content Placeholder 8">
            <a:extLst>
              <a:ext uri="{FF2B5EF4-FFF2-40B4-BE49-F238E27FC236}">
                <a16:creationId xmlns:a16="http://schemas.microsoft.com/office/drawing/2014/main" id="{2EE8D9A1-1A6D-4E20-A9AD-EEE5EC71F9F5}"/>
              </a:ext>
            </a:extLst>
          </p:cNvPr>
          <p:cNvGraphicFramePr>
            <a:graphicFrameLocks/>
          </p:cNvGraphicFramePr>
          <p:nvPr>
            <p:extLst>
              <p:ext uri="{D42A27DB-BD31-4B8C-83A1-F6EECF244321}">
                <p14:modId xmlns:p14="http://schemas.microsoft.com/office/powerpoint/2010/main" val="2932368201"/>
              </p:ext>
            </p:extLst>
          </p:nvPr>
        </p:nvGraphicFramePr>
        <p:xfrm>
          <a:off x="319314" y="1840963"/>
          <a:ext cx="8505598" cy="2956560"/>
        </p:xfrm>
        <a:graphic>
          <a:graphicData uri="http://schemas.openxmlformats.org/drawingml/2006/table">
            <a:tbl>
              <a:tblPr>
                <a:tableStyleId>{69012ECD-51FC-41F1-AA8D-1B2483CD663E}</a:tableStyleId>
              </a:tblPr>
              <a:tblGrid>
                <a:gridCol w="1441193">
                  <a:extLst>
                    <a:ext uri="{9D8B030D-6E8A-4147-A177-3AD203B41FA5}">
                      <a16:colId xmlns:a16="http://schemas.microsoft.com/office/drawing/2014/main" val="3301053066"/>
                    </a:ext>
                  </a:extLst>
                </a:gridCol>
                <a:gridCol w="1691143">
                  <a:extLst>
                    <a:ext uri="{9D8B030D-6E8A-4147-A177-3AD203B41FA5}">
                      <a16:colId xmlns:a16="http://schemas.microsoft.com/office/drawing/2014/main" val="3520542797"/>
                    </a:ext>
                  </a:extLst>
                </a:gridCol>
                <a:gridCol w="1691143">
                  <a:extLst>
                    <a:ext uri="{9D8B030D-6E8A-4147-A177-3AD203B41FA5}">
                      <a16:colId xmlns:a16="http://schemas.microsoft.com/office/drawing/2014/main" val="170119295"/>
                    </a:ext>
                  </a:extLst>
                </a:gridCol>
                <a:gridCol w="1691143">
                  <a:extLst>
                    <a:ext uri="{9D8B030D-6E8A-4147-A177-3AD203B41FA5}">
                      <a16:colId xmlns:a16="http://schemas.microsoft.com/office/drawing/2014/main" val="2147717142"/>
                    </a:ext>
                  </a:extLst>
                </a:gridCol>
                <a:gridCol w="1990976">
                  <a:extLst>
                    <a:ext uri="{9D8B030D-6E8A-4147-A177-3AD203B41FA5}">
                      <a16:colId xmlns:a16="http://schemas.microsoft.com/office/drawing/2014/main" val="1971107511"/>
                    </a:ext>
                  </a:extLst>
                </a:gridCol>
              </a:tblGrid>
              <a:tr h="146598">
                <a:tc gridSpan="5">
                  <a:txBody>
                    <a:bodyPr/>
                    <a:lstStyle/>
                    <a:p>
                      <a:pPr algn="ctr"/>
                      <a:r>
                        <a:rPr lang="en-US" sz="1400" b="1" i="0" u="none" strike="noStrike" kern="1200" baseline="0" dirty="0">
                          <a:solidFill>
                            <a:schemeClr val="bg1"/>
                          </a:solidFill>
                          <a:latin typeface="+mn-lt"/>
                          <a:ea typeface="+mn-ea"/>
                          <a:cs typeface="+mn-cs"/>
                        </a:rPr>
                        <a:t>Patients infected with HCV genotype 3 with compensated cirrhosis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hMerge="1">
                  <a:txBody>
                    <a:bodyPr/>
                    <a:lstStyle/>
                    <a:p>
                      <a:pPr algn="ctr"/>
                      <a:endParaRPr lang="en-GB" sz="1400" b="1" i="0" u="none" strike="noStrike" kern="1200" baseline="0" dirty="0">
                        <a:solidFill>
                          <a:schemeClr val="tx1"/>
                        </a:solidFill>
                        <a:latin typeface="+mn-lt"/>
                        <a:ea typeface="+mn-ea"/>
                        <a:cs typeface="+mn-cs"/>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hMerge="1">
                  <a:txBody>
                    <a:bodyPr/>
                    <a:lstStyle/>
                    <a:p>
                      <a:pPr algn="ctr"/>
                      <a:endParaRPr lang="en-US" sz="1400" b="1" i="0" u="none" strike="noStrike" kern="1200" baseline="0" dirty="0">
                        <a:solidFill>
                          <a:schemeClr val="bg1"/>
                        </a:solidFill>
                        <a:latin typeface="+mn-lt"/>
                        <a:ea typeface="+mn-ea"/>
                        <a:cs typeface="+mn-cs"/>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hMerge="1">
                  <a:txBody>
                    <a:bodyPr/>
                    <a:lstStyle/>
                    <a:p>
                      <a:pPr algn="ctr"/>
                      <a:endParaRPr lang="en-GB" sz="1400" b="1" i="0" u="none" strike="noStrike" kern="1200" baseline="0" dirty="0">
                        <a:solidFill>
                          <a:schemeClr val="tx1"/>
                        </a:solidFill>
                        <a:latin typeface="+mn-lt"/>
                        <a:ea typeface="+mn-ea"/>
                        <a:cs typeface="+mn-cs"/>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hMerge="1">
                  <a:txBody>
                    <a:bodyPr/>
                    <a:lstStyle/>
                    <a:p>
                      <a:pPr algn="ctr"/>
                      <a:endParaRPr lang="en-GB" sz="1400" b="1" i="0" u="none" strike="noStrike" kern="1200" baseline="0" dirty="0">
                        <a:solidFill>
                          <a:schemeClr val="tx1"/>
                        </a:solidFill>
                        <a:latin typeface="+mn-lt"/>
                        <a:ea typeface="+mn-ea"/>
                        <a:cs typeface="+mn-cs"/>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extLst>
                  <a:ext uri="{0D108BD9-81ED-4DB2-BD59-A6C34878D82A}">
                    <a16:rowId xmlns:a16="http://schemas.microsoft.com/office/drawing/2014/main" val="3669577730"/>
                  </a:ext>
                </a:extLst>
              </a:tr>
              <a:tr h="0">
                <a:tc rowSpan="2">
                  <a:txBody>
                    <a:bodyPr/>
                    <a:lstStyle/>
                    <a:p>
                      <a:r>
                        <a:rPr lang="en-GB" sz="1200" b="1" i="0" u="none" strike="noStrike" kern="1200" baseline="0" noProof="0" dirty="0">
                          <a:solidFill>
                            <a:schemeClr val="bg1"/>
                          </a:solidFill>
                          <a:latin typeface="+mn-lt"/>
                          <a:ea typeface="+mn-ea"/>
                          <a:cs typeface="+mn-cs"/>
                        </a:rPr>
                        <a:t>Availability/</a:t>
                      </a:r>
                      <a:br>
                        <a:rPr lang="en-GB" sz="1200" b="1" i="0" u="none" strike="noStrike" kern="1200" baseline="0" noProof="0" dirty="0">
                          <a:solidFill>
                            <a:schemeClr val="bg1"/>
                          </a:solidFill>
                          <a:latin typeface="+mn-lt"/>
                          <a:ea typeface="+mn-ea"/>
                          <a:cs typeface="+mn-cs"/>
                        </a:rPr>
                      </a:br>
                      <a:r>
                        <a:rPr lang="en-GB" sz="1200" b="1" i="0" u="none" strike="noStrike" kern="1200" baseline="0" noProof="0" dirty="0">
                          <a:solidFill>
                            <a:schemeClr val="bg1"/>
                          </a:solidFill>
                          <a:latin typeface="+mn-lt"/>
                          <a:ea typeface="+mn-ea"/>
                          <a:cs typeface="+mn-cs"/>
                        </a:rPr>
                        <a:t>performance of HCV NS5A resistance testing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Results of HCV NS5A resistance testing*</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SOF/VEL-based regimen</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pPr algn="ctr"/>
                      <a:endParaRPr lang="en-GB" sz="1400" baseline="30000" dirty="0">
                        <a:latin typeface="+mn-lt"/>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mn-lt"/>
                          <a:ea typeface="+mn-ea"/>
                          <a:cs typeface="+mn-cs"/>
                        </a:rPr>
                        <a:t>GLE/PIB-based regimen</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2473746981"/>
                  </a:ext>
                </a:extLst>
              </a:tr>
              <a:tr h="217711">
                <a:tc vMerge="1">
                  <a:txBody>
                    <a:bodyPr/>
                    <a:lstStyle/>
                    <a:p>
                      <a:endParaRPr lang="en-GB" sz="1400" b="0" i="0" u="none" strike="noStrike" kern="1200" baseline="0" dirty="0">
                        <a:solidFill>
                          <a:schemeClr val="bg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chemeClr val="bg1"/>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spcAft>
                          <a:spcPts val="0"/>
                        </a:spcAft>
                      </a:pPr>
                      <a:r>
                        <a:rPr lang="en-GB" sz="1200" b="1" noProof="0" dirty="0">
                          <a:solidFill>
                            <a:schemeClr val="bg1"/>
                          </a:solidFill>
                          <a:effectLst/>
                        </a:rPr>
                        <a:t>SOF/VEL/VOX </a:t>
                      </a:r>
                      <a:br>
                        <a:rPr lang="en-GB" sz="1200" b="1" noProof="0" dirty="0">
                          <a:solidFill>
                            <a:schemeClr val="bg1"/>
                          </a:solidFill>
                          <a:effectLst/>
                        </a:rPr>
                      </a:br>
                      <a:r>
                        <a:rPr lang="en-GB" sz="1200" b="1" noProof="0" dirty="0">
                          <a:solidFill>
                            <a:schemeClr val="bg1"/>
                          </a:solidFill>
                          <a:effectLst/>
                        </a:rPr>
                        <a:t>available and affordable</a:t>
                      </a:r>
                    </a:p>
                  </a:txBody>
                  <a:tcPr marL="52731" marR="52731"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spcAft>
                          <a:spcPts val="0"/>
                        </a:spcAft>
                      </a:pPr>
                      <a:r>
                        <a:rPr lang="en-GB" sz="1200" b="1" noProof="0" dirty="0">
                          <a:solidFill>
                            <a:schemeClr val="bg1"/>
                          </a:solidFill>
                          <a:effectLst/>
                        </a:rPr>
                        <a:t>SOF/VEL/VOX </a:t>
                      </a:r>
                      <a:br>
                        <a:rPr lang="en-GB" sz="1200" b="1" noProof="0" dirty="0">
                          <a:solidFill>
                            <a:schemeClr val="bg1"/>
                          </a:solidFill>
                          <a:effectLst/>
                        </a:rPr>
                      </a:br>
                      <a:r>
                        <a:rPr lang="en-GB" sz="1200" b="1" noProof="0" dirty="0">
                          <a:solidFill>
                            <a:schemeClr val="bg1"/>
                          </a:solidFill>
                          <a:effectLst/>
                        </a:rPr>
                        <a:t>not available or affordable</a:t>
                      </a:r>
                    </a:p>
                  </a:txBody>
                  <a:tcPr marL="52731" marR="52731"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a:txBody>
                    <a:bodyPr/>
                    <a:lstStyle/>
                    <a:p>
                      <a:pPr algn="ctr">
                        <a:spcAft>
                          <a:spcPts val="0"/>
                        </a:spcAft>
                      </a:pPr>
                      <a:r>
                        <a:rPr lang="en-GB" sz="1200" b="1" noProof="0" dirty="0">
                          <a:solidFill>
                            <a:schemeClr val="bg1"/>
                          </a:solidFill>
                          <a:effectLst/>
                        </a:rPr>
                        <a:t>GLE/</a:t>
                      </a:r>
                      <a:r>
                        <a:rPr lang="en-GB" sz="1200" b="1" u="none" noProof="0" dirty="0">
                          <a:solidFill>
                            <a:schemeClr val="bg1"/>
                          </a:solidFill>
                          <a:effectLst/>
                        </a:rPr>
                        <a:t>PIB</a:t>
                      </a:r>
                      <a:r>
                        <a:rPr lang="en-GB" sz="1200" b="1" noProof="0" dirty="0">
                          <a:solidFill>
                            <a:schemeClr val="bg1"/>
                          </a:solidFill>
                          <a:effectLst/>
                        </a:rPr>
                        <a:t> </a:t>
                      </a:r>
                      <a:br>
                        <a:rPr lang="en-GB" sz="1200" b="1" noProof="0" dirty="0">
                          <a:solidFill>
                            <a:schemeClr val="bg1"/>
                          </a:solidFill>
                          <a:effectLst/>
                        </a:rPr>
                      </a:br>
                      <a:r>
                        <a:rPr lang="en-GB" sz="1200" b="1" noProof="0" dirty="0">
                          <a:solidFill>
                            <a:schemeClr val="bg1"/>
                          </a:solidFill>
                          <a:effectLst/>
                        </a:rPr>
                        <a:t>available </a:t>
                      </a:r>
                    </a:p>
                  </a:txBody>
                  <a:tcPr marL="52731" marR="52731"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124950849"/>
                  </a:ext>
                </a:extLst>
              </a:tr>
              <a:tr h="163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dirty="0">
                          <a:solidFill>
                            <a:schemeClr val="bg1"/>
                          </a:solidFill>
                          <a:latin typeface="+mn-lt"/>
                          <a:ea typeface="+mn-ea"/>
                          <a:cs typeface="+mn-cs"/>
                        </a:rPr>
                        <a:t>Not available/</a:t>
                      </a:r>
                      <a:br>
                        <a:rPr lang="en-GB" sz="1200" b="1" i="0" u="none" strike="noStrike" kern="1200" baseline="0" dirty="0">
                          <a:solidFill>
                            <a:schemeClr val="bg1"/>
                          </a:solidFill>
                          <a:latin typeface="+mn-lt"/>
                          <a:ea typeface="+mn-ea"/>
                          <a:cs typeface="+mn-cs"/>
                        </a:rPr>
                      </a:br>
                      <a:r>
                        <a:rPr lang="en-GB" sz="1200" b="1" i="0" u="none" strike="noStrike" kern="1200" baseline="0" dirty="0">
                          <a:solidFill>
                            <a:schemeClr val="bg1"/>
                          </a:solidFill>
                          <a:latin typeface="+mn-lt"/>
                          <a:ea typeface="+mn-ea"/>
                          <a:cs typeface="+mn-cs"/>
                        </a:rPr>
                        <a:t>not performed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spcAft>
                          <a:spcPts val="0"/>
                        </a:spcAft>
                      </a:pPr>
                      <a:r>
                        <a:rPr lang="en-GB" sz="1200" noProof="0" dirty="0">
                          <a:effectLst/>
                        </a:rPr>
                        <a:t>-</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SOF/VEL/VOX for </a:t>
                      </a:r>
                      <a:br>
                        <a:rPr lang="en-GB" sz="1200" noProof="0" dirty="0">
                          <a:effectLst/>
                        </a:rPr>
                      </a:br>
                      <a:r>
                        <a:rPr lang="en-GB" sz="1200" noProof="0" dirty="0">
                          <a:effectLst/>
                        </a:rPr>
                        <a:t>12 weeks</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SOF/VEL + RBV for </a:t>
                      </a:r>
                      <a:br>
                        <a:rPr lang="en-GB" sz="1200" noProof="0" dirty="0">
                          <a:effectLst/>
                        </a:rPr>
                      </a:br>
                      <a:r>
                        <a:rPr lang="en-GB" sz="1200" noProof="0" dirty="0">
                          <a:effectLst/>
                        </a:rPr>
                        <a:t>12 weeks</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GLE/PIB for 12 weeks in TN or 16 weeks in </a:t>
                      </a:r>
                      <a:br>
                        <a:rPr lang="en-GB" sz="1200" noProof="0" dirty="0">
                          <a:effectLst/>
                        </a:rPr>
                      </a:br>
                      <a:r>
                        <a:rPr lang="en-GB" sz="1200" noProof="0" dirty="0">
                          <a:effectLst/>
                        </a:rPr>
                        <a:t>TE patients</a:t>
                      </a:r>
                      <a:r>
                        <a:rPr lang="en-GB" sz="1200" baseline="30000" dirty="0"/>
                        <a:t>†</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50610238"/>
                  </a:ext>
                </a:extLst>
              </a:tr>
              <a:tr h="163284">
                <a:tc rowSpan="2">
                  <a:txBody>
                    <a:bodyPr/>
                    <a:lstStyle/>
                    <a:p>
                      <a:r>
                        <a:rPr lang="en-GB" sz="1200" b="1" i="0" u="none" strike="noStrike" kern="1200" baseline="0" dirty="0">
                          <a:solidFill>
                            <a:schemeClr val="bg1"/>
                          </a:solidFill>
                          <a:latin typeface="+mn-lt"/>
                          <a:ea typeface="+mn-ea"/>
                          <a:cs typeface="+mn-cs"/>
                        </a:rPr>
                        <a:t>Available and performed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4B87"/>
                    </a:solidFill>
                  </a:tcPr>
                </a:tc>
                <a:tc>
                  <a:txBody>
                    <a:bodyPr/>
                    <a:lstStyle/>
                    <a:p>
                      <a:pPr algn="ctr">
                        <a:spcAft>
                          <a:spcPts val="0"/>
                        </a:spcAft>
                      </a:pPr>
                      <a:r>
                        <a:rPr lang="en-GB" sz="1200" noProof="0" dirty="0">
                          <a:effectLst/>
                        </a:rPr>
                        <a:t>Presence of Y93H RAS at baseline</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SOF/VEL/VOX for </a:t>
                      </a:r>
                      <a:br>
                        <a:rPr lang="en-GB" sz="1200" noProof="0" dirty="0">
                          <a:effectLst/>
                        </a:rPr>
                      </a:br>
                      <a:r>
                        <a:rPr lang="en-GB" sz="1200" noProof="0" dirty="0">
                          <a:effectLst/>
                        </a:rPr>
                        <a:t>12 weeks</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SOF/VEL + RBV for </a:t>
                      </a:r>
                      <a:br>
                        <a:rPr lang="en-GB" sz="1200" noProof="0" dirty="0">
                          <a:effectLst/>
                        </a:rPr>
                      </a:br>
                      <a:r>
                        <a:rPr lang="en-GB" sz="1200" noProof="0" dirty="0">
                          <a:effectLst/>
                        </a:rPr>
                        <a:t>12 weeks</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GLE/PIB for 12 weeks in TN or 16 weeks in </a:t>
                      </a:r>
                      <a:br>
                        <a:rPr lang="en-GB" sz="1200" noProof="0" dirty="0">
                          <a:effectLst/>
                        </a:rPr>
                      </a:br>
                      <a:r>
                        <a:rPr lang="en-GB" sz="1200" noProof="0" dirty="0">
                          <a:effectLst/>
                        </a:rPr>
                        <a:t>TE patients</a:t>
                      </a:r>
                      <a:r>
                        <a:rPr lang="en-GB" sz="1200" baseline="30000" dirty="0"/>
                        <a:t>†</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52350577"/>
                  </a:ext>
                </a:extLst>
              </a:tr>
              <a:tr h="163284">
                <a:tc vMerge="1">
                  <a:txBody>
                    <a:bodyPr/>
                    <a:lstStyle/>
                    <a:p>
                      <a:endParaRPr lang="en-GB" sz="1400" b="0" i="0" u="none" strike="noStrike" kern="1200" baseline="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004B87"/>
                    </a:solidFill>
                  </a:tcPr>
                </a:tc>
                <a:tc>
                  <a:txBody>
                    <a:bodyPr/>
                    <a:lstStyle/>
                    <a:p>
                      <a:pPr algn="ctr">
                        <a:spcAft>
                          <a:spcPts val="0"/>
                        </a:spcAft>
                      </a:pPr>
                      <a:r>
                        <a:rPr lang="en-GB" sz="1200" noProof="0" dirty="0">
                          <a:effectLst/>
                        </a:rPr>
                        <a:t>No Y93H RAS at baseline</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1270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SOF/VEL for </a:t>
                      </a:r>
                      <a:br>
                        <a:rPr lang="en-GB" sz="1200" noProof="0" dirty="0">
                          <a:effectLst/>
                        </a:rPr>
                      </a:br>
                      <a:r>
                        <a:rPr lang="en-GB" sz="1200" noProof="0" dirty="0">
                          <a:effectLst/>
                        </a:rPr>
                        <a:t>12 weeks</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SOF/VEL for </a:t>
                      </a:r>
                      <a:br>
                        <a:rPr lang="en-GB" sz="1200" noProof="0" dirty="0">
                          <a:effectLst/>
                        </a:rPr>
                      </a:br>
                      <a:r>
                        <a:rPr lang="en-GB" sz="1200" noProof="0" dirty="0">
                          <a:effectLst/>
                        </a:rPr>
                        <a:t>12 weeks</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spcAft>
                          <a:spcPts val="0"/>
                        </a:spcAft>
                      </a:pPr>
                      <a:r>
                        <a:rPr lang="en-GB" sz="1200" noProof="0" dirty="0">
                          <a:effectLst/>
                        </a:rPr>
                        <a:t>GLE/PIB for 12 weeks in TN or 16 weeks in </a:t>
                      </a:r>
                      <a:br>
                        <a:rPr lang="en-GB" sz="1200" noProof="0" dirty="0">
                          <a:effectLst/>
                        </a:rPr>
                      </a:br>
                      <a:r>
                        <a:rPr lang="en-GB" sz="1200" noProof="0" dirty="0">
                          <a:effectLst/>
                        </a:rPr>
                        <a:t>TE patients</a:t>
                      </a:r>
                      <a:r>
                        <a:rPr lang="en-GB" sz="1200" baseline="30000" dirty="0"/>
                        <a:t>†</a:t>
                      </a:r>
                      <a:endParaRPr lang="en-GB" sz="12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2731" marR="52731"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048948949"/>
                  </a:ext>
                </a:extLst>
              </a:tr>
            </a:tbl>
          </a:graphicData>
        </a:graphic>
      </p:graphicFrame>
      <p:pic>
        <p:nvPicPr>
          <p:cNvPr id="5" name="Picture 4">
            <a:hlinkClick r:id="rId3" action="ppaction://hlinksldjump"/>
            <a:extLst>
              <a:ext uri="{FF2B5EF4-FFF2-40B4-BE49-F238E27FC236}">
                <a16:creationId xmlns:a16="http://schemas.microsoft.com/office/drawing/2014/main" id="{1BCD3BAA-316E-4475-863B-75D158F991C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49323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05E898B-E350-AC4F-BE59-2C785E9E8128}"/>
              </a:ext>
            </a:extLst>
          </p:cNvPr>
          <p:cNvSpPr>
            <a:spLocks noGrp="1"/>
          </p:cNvSpPr>
          <p:nvPr>
            <p:ph type="title"/>
          </p:nvPr>
        </p:nvSpPr>
        <p:spPr/>
        <p:txBody>
          <a:bodyPr>
            <a:normAutofit fontScale="90000"/>
          </a:bodyPr>
          <a:lstStyle/>
          <a:p>
            <a:r>
              <a:rPr lang="de-DE" dirty="0"/>
              <a:t>Sofosbuvir/velpatasvir with and without ribavirin in GT 3 HCV-infected patients with cirrhosis</a:t>
            </a:r>
          </a:p>
        </p:txBody>
      </p:sp>
      <p:sp>
        <p:nvSpPr>
          <p:cNvPr id="8" name="Text Placeholder 7">
            <a:extLst>
              <a:ext uri="{FF2B5EF4-FFF2-40B4-BE49-F238E27FC236}">
                <a16:creationId xmlns:a16="http://schemas.microsoft.com/office/drawing/2014/main" id="{D841E5A8-11A3-4773-B0D3-E4ABFDC5920F}"/>
              </a:ext>
            </a:extLst>
          </p:cNvPr>
          <p:cNvSpPr>
            <a:spLocks noGrp="1"/>
          </p:cNvSpPr>
          <p:nvPr>
            <p:ph type="body" sz="quarter" idx="10"/>
          </p:nvPr>
        </p:nvSpPr>
        <p:spPr/>
        <p:txBody>
          <a:bodyPr/>
          <a:lstStyle/>
          <a:p>
            <a:r>
              <a:rPr lang="en-GB" dirty="0"/>
              <a:t>Esteban R, et al. Gastroenterology 2018;155:1120–7.e4.</a:t>
            </a:r>
          </a:p>
        </p:txBody>
      </p:sp>
      <p:sp>
        <p:nvSpPr>
          <p:cNvPr id="6" name="Content Placeholder 5">
            <a:extLst>
              <a:ext uri="{FF2B5EF4-FFF2-40B4-BE49-F238E27FC236}">
                <a16:creationId xmlns:a16="http://schemas.microsoft.com/office/drawing/2014/main" id="{5C63BECA-4F63-4BA9-AFF5-FD726777A475}"/>
              </a:ext>
            </a:extLst>
          </p:cNvPr>
          <p:cNvSpPr>
            <a:spLocks noGrp="1"/>
          </p:cNvSpPr>
          <p:nvPr>
            <p:ph sz="half" idx="1"/>
          </p:nvPr>
        </p:nvSpPr>
        <p:spPr/>
        <p:txBody>
          <a:bodyPr/>
          <a:lstStyle/>
          <a:p>
            <a:r>
              <a:rPr lang="en-GB" dirty="0"/>
              <a:t>204 patients were randomised to receive SOF/VEL or SOF/VEL + RBV for 12 weeks in an open-label study in GT 3 patients with compensated cirrhosis (TN and TE)</a:t>
            </a:r>
          </a:p>
        </p:txBody>
      </p:sp>
      <p:sp>
        <p:nvSpPr>
          <p:cNvPr id="9" name="Textfeld 8">
            <a:extLst>
              <a:ext uri="{FF2B5EF4-FFF2-40B4-BE49-F238E27FC236}">
                <a16:creationId xmlns:a16="http://schemas.microsoft.com/office/drawing/2014/main" id="{8F80A844-093A-D148-BBFA-D9BB3E21C093}"/>
              </a:ext>
            </a:extLst>
          </p:cNvPr>
          <p:cNvSpPr txBox="1"/>
          <p:nvPr/>
        </p:nvSpPr>
        <p:spPr>
          <a:xfrm>
            <a:off x="67946" y="5988514"/>
            <a:ext cx="4643252" cy="577081"/>
          </a:xfrm>
          <a:prstGeom prst="rect">
            <a:avLst/>
          </a:prstGeom>
          <a:noFill/>
        </p:spPr>
        <p:txBody>
          <a:bodyPr wrap="square" rtlCol="0">
            <a:spAutoFit/>
          </a:bodyPr>
          <a:lstStyle/>
          <a:p>
            <a:r>
              <a:rPr lang="en-GB" sz="1050" i="1" dirty="0"/>
              <a:t>This study was not powered to assess noninferiority of the two treatment arms, and the numeric difference in relapse rate between the two treatment</a:t>
            </a:r>
          </a:p>
          <a:p>
            <a:r>
              <a:rPr lang="en-GB" sz="1050" i="1" dirty="0"/>
              <a:t>arms does not suggest a clinically meaningful difference in outcome</a:t>
            </a:r>
          </a:p>
        </p:txBody>
      </p:sp>
      <p:graphicFrame>
        <p:nvGraphicFramePr>
          <p:cNvPr id="13" name="Chart 12">
            <a:extLst>
              <a:ext uri="{FF2B5EF4-FFF2-40B4-BE49-F238E27FC236}">
                <a16:creationId xmlns:a16="http://schemas.microsoft.com/office/drawing/2014/main" id="{1F7E77BE-F8E8-4CF4-A1B3-E1E2C4C8DA17}"/>
              </a:ext>
            </a:extLst>
          </p:cNvPr>
          <p:cNvGraphicFramePr/>
          <p:nvPr>
            <p:extLst>
              <p:ext uri="{D42A27DB-BD31-4B8C-83A1-F6EECF244321}">
                <p14:modId xmlns:p14="http://schemas.microsoft.com/office/powerpoint/2010/main" val="2947304046"/>
              </p:ext>
            </p:extLst>
          </p:nvPr>
        </p:nvGraphicFramePr>
        <p:xfrm>
          <a:off x="317886" y="2355026"/>
          <a:ext cx="3096520" cy="275201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065D317B-846B-4728-A5E7-E67BBE457F20}"/>
              </a:ext>
            </a:extLst>
          </p:cNvPr>
          <p:cNvSpPr txBox="1"/>
          <p:nvPr/>
        </p:nvSpPr>
        <p:spPr>
          <a:xfrm>
            <a:off x="1320644" y="4146793"/>
            <a:ext cx="652743" cy="276999"/>
          </a:xfrm>
          <a:prstGeom prst="rect">
            <a:avLst/>
          </a:prstGeom>
          <a:noFill/>
        </p:spPr>
        <p:txBody>
          <a:bodyPr wrap="none" rtlCol="0">
            <a:spAutoFit/>
          </a:bodyPr>
          <a:lstStyle/>
          <a:p>
            <a:r>
              <a:rPr lang="en-US" sz="1200" dirty="0">
                <a:solidFill>
                  <a:schemeClr val="bg1"/>
                </a:solidFill>
              </a:rPr>
              <a:t>92/101</a:t>
            </a:r>
            <a:endParaRPr lang="en-GB" sz="1200" dirty="0">
              <a:solidFill>
                <a:schemeClr val="bg1"/>
              </a:solidFill>
            </a:endParaRPr>
          </a:p>
        </p:txBody>
      </p:sp>
      <p:sp>
        <p:nvSpPr>
          <p:cNvPr id="15" name="TextBox 14">
            <a:extLst>
              <a:ext uri="{FF2B5EF4-FFF2-40B4-BE49-F238E27FC236}">
                <a16:creationId xmlns:a16="http://schemas.microsoft.com/office/drawing/2014/main" id="{F1B1D13D-C0C0-4B9D-B6EC-4BC7E00D55A3}"/>
              </a:ext>
            </a:extLst>
          </p:cNvPr>
          <p:cNvSpPr txBox="1"/>
          <p:nvPr/>
        </p:nvSpPr>
        <p:spPr>
          <a:xfrm>
            <a:off x="2451043" y="4146792"/>
            <a:ext cx="652743" cy="276999"/>
          </a:xfrm>
          <a:prstGeom prst="rect">
            <a:avLst/>
          </a:prstGeom>
          <a:noFill/>
        </p:spPr>
        <p:txBody>
          <a:bodyPr wrap="none" rtlCol="0">
            <a:spAutoFit/>
          </a:bodyPr>
          <a:lstStyle/>
          <a:p>
            <a:r>
              <a:rPr lang="en-US" sz="1200" dirty="0">
                <a:solidFill>
                  <a:schemeClr val="bg1"/>
                </a:solidFill>
              </a:rPr>
              <a:t>99/103</a:t>
            </a:r>
            <a:endParaRPr lang="en-GB" sz="1200" dirty="0">
              <a:solidFill>
                <a:schemeClr val="bg1"/>
              </a:solidFill>
            </a:endParaRPr>
          </a:p>
        </p:txBody>
      </p:sp>
      <p:graphicFrame>
        <p:nvGraphicFramePr>
          <p:cNvPr id="21" name="Chart 20">
            <a:extLst>
              <a:ext uri="{FF2B5EF4-FFF2-40B4-BE49-F238E27FC236}">
                <a16:creationId xmlns:a16="http://schemas.microsoft.com/office/drawing/2014/main" id="{F143AA7D-7444-4D28-AE95-A4EF36BDC876}"/>
              </a:ext>
            </a:extLst>
          </p:cNvPr>
          <p:cNvGraphicFramePr/>
          <p:nvPr>
            <p:extLst>
              <p:ext uri="{D42A27DB-BD31-4B8C-83A1-F6EECF244321}">
                <p14:modId xmlns:p14="http://schemas.microsoft.com/office/powerpoint/2010/main" val="4221347824"/>
              </p:ext>
            </p:extLst>
          </p:nvPr>
        </p:nvGraphicFramePr>
        <p:xfrm>
          <a:off x="3820768" y="2495956"/>
          <a:ext cx="2141250" cy="2215566"/>
        </p:xfrm>
        <a:graphic>
          <a:graphicData uri="http://schemas.openxmlformats.org/drawingml/2006/chart">
            <c:chart xmlns:c="http://schemas.openxmlformats.org/drawingml/2006/chart" xmlns:r="http://schemas.openxmlformats.org/officeDocument/2006/relationships" r:id="rId4"/>
          </a:graphicData>
        </a:graphic>
      </p:graphicFrame>
      <p:grpSp>
        <p:nvGrpSpPr>
          <p:cNvPr id="35" name="Group 34">
            <a:extLst>
              <a:ext uri="{FF2B5EF4-FFF2-40B4-BE49-F238E27FC236}">
                <a16:creationId xmlns:a16="http://schemas.microsoft.com/office/drawing/2014/main" id="{77BED84A-CB8B-48F8-8F01-73B769C99D0B}"/>
              </a:ext>
            </a:extLst>
          </p:cNvPr>
          <p:cNvGrpSpPr/>
          <p:nvPr/>
        </p:nvGrpSpPr>
        <p:grpSpPr>
          <a:xfrm>
            <a:off x="3481153" y="3080547"/>
            <a:ext cx="823293" cy="1458236"/>
            <a:chOff x="4122638" y="3434511"/>
            <a:chExt cx="823293" cy="1458236"/>
          </a:xfrm>
        </p:grpSpPr>
        <p:graphicFrame>
          <p:nvGraphicFramePr>
            <p:cNvPr id="25" name="Chart 24">
              <a:extLst>
                <a:ext uri="{FF2B5EF4-FFF2-40B4-BE49-F238E27FC236}">
                  <a16:creationId xmlns:a16="http://schemas.microsoft.com/office/drawing/2014/main" id="{B3C9BDC3-A457-41B6-8EBD-ED31713597C6}"/>
                </a:ext>
              </a:extLst>
            </p:cNvPr>
            <p:cNvGraphicFramePr/>
            <p:nvPr>
              <p:extLst>
                <p:ext uri="{D42A27DB-BD31-4B8C-83A1-F6EECF244321}">
                  <p14:modId xmlns:p14="http://schemas.microsoft.com/office/powerpoint/2010/main" val="2976482609"/>
                </p:ext>
              </p:extLst>
            </p:nvPr>
          </p:nvGraphicFramePr>
          <p:xfrm>
            <a:off x="4122638" y="3434511"/>
            <a:ext cx="823293" cy="1458236"/>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12321386-1194-4BB7-AAE7-B5819769CA14}"/>
                </a:ext>
              </a:extLst>
            </p:cNvPr>
            <p:cNvSpPr txBox="1"/>
            <p:nvPr/>
          </p:nvSpPr>
          <p:spPr>
            <a:xfrm>
              <a:off x="4320541" y="4589792"/>
              <a:ext cx="444352" cy="215444"/>
            </a:xfrm>
            <a:prstGeom prst="rect">
              <a:avLst/>
            </a:prstGeom>
            <a:noFill/>
          </p:spPr>
          <p:txBody>
            <a:bodyPr wrap="none" rtlCol="0">
              <a:spAutoFit/>
            </a:bodyPr>
            <a:lstStyle/>
            <a:p>
              <a:r>
                <a:rPr lang="en-US" sz="800" dirty="0"/>
                <a:t>76/79</a:t>
              </a:r>
              <a:endParaRPr lang="en-GB" sz="800" dirty="0"/>
            </a:p>
          </p:txBody>
        </p:sp>
        <p:sp>
          <p:nvSpPr>
            <p:cNvPr id="28" name="TextBox 27">
              <a:extLst>
                <a:ext uri="{FF2B5EF4-FFF2-40B4-BE49-F238E27FC236}">
                  <a16:creationId xmlns:a16="http://schemas.microsoft.com/office/drawing/2014/main" id="{606195C3-7100-4AAA-A5BA-33C0E4CA7707}"/>
                </a:ext>
              </a:extLst>
            </p:cNvPr>
            <p:cNvSpPr txBox="1"/>
            <p:nvPr/>
          </p:nvSpPr>
          <p:spPr>
            <a:xfrm>
              <a:off x="4262664" y="3522833"/>
              <a:ext cx="550151" cy="338554"/>
            </a:xfrm>
            <a:prstGeom prst="rect">
              <a:avLst/>
            </a:prstGeom>
            <a:noFill/>
          </p:spPr>
          <p:txBody>
            <a:bodyPr wrap="square" rtlCol="0">
              <a:spAutoFit/>
            </a:bodyPr>
            <a:lstStyle/>
            <a:p>
              <a:pPr algn="ctr"/>
              <a:r>
                <a:rPr lang="en-US" sz="800" dirty="0"/>
                <a:t>96%</a:t>
              </a:r>
            </a:p>
            <a:p>
              <a:pPr algn="ctr"/>
              <a:r>
                <a:rPr lang="en-US" sz="800" dirty="0"/>
                <a:t>SVR12</a:t>
              </a:r>
              <a:endParaRPr lang="en-GB" sz="800" dirty="0"/>
            </a:p>
          </p:txBody>
        </p:sp>
      </p:grpSp>
      <p:grpSp>
        <p:nvGrpSpPr>
          <p:cNvPr id="34" name="Group 33">
            <a:extLst>
              <a:ext uri="{FF2B5EF4-FFF2-40B4-BE49-F238E27FC236}">
                <a16:creationId xmlns:a16="http://schemas.microsoft.com/office/drawing/2014/main" id="{5AD7DB6D-C988-4F04-9588-5223E236AB7F}"/>
              </a:ext>
            </a:extLst>
          </p:cNvPr>
          <p:cNvGrpSpPr/>
          <p:nvPr/>
        </p:nvGrpSpPr>
        <p:grpSpPr>
          <a:xfrm>
            <a:off x="5550371" y="3080547"/>
            <a:ext cx="823293" cy="1458236"/>
            <a:chOff x="6364709" y="3434511"/>
            <a:chExt cx="823293" cy="1458236"/>
          </a:xfrm>
        </p:grpSpPr>
        <p:graphicFrame>
          <p:nvGraphicFramePr>
            <p:cNvPr id="26" name="Chart 25">
              <a:extLst>
                <a:ext uri="{FF2B5EF4-FFF2-40B4-BE49-F238E27FC236}">
                  <a16:creationId xmlns:a16="http://schemas.microsoft.com/office/drawing/2014/main" id="{00B51DDE-476D-4D2B-B9F7-BB489F0C6D3A}"/>
                </a:ext>
              </a:extLst>
            </p:cNvPr>
            <p:cNvGraphicFramePr/>
            <p:nvPr>
              <p:extLst>
                <p:ext uri="{D42A27DB-BD31-4B8C-83A1-F6EECF244321}">
                  <p14:modId xmlns:p14="http://schemas.microsoft.com/office/powerpoint/2010/main" val="2876769506"/>
                </p:ext>
              </p:extLst>
            </p:nvPr>
          </p:nvGraphicFramePr>
          <p:xfrm>
            <a:off x="6364709" y="3434511"/>
            <a:ext cx="823293" cy="1458236"/>
          </p:xfrm>
          <a:graphic>
            <a:graphicData uri="http://schemas.openxmlformats.org/drawingml/2006/chart">
              <c:chart xmlns:c="http://schemas.openxmlformats.org/drawingml/2006/chart" xmlns:r="http://schemas.openxmlformats.org/officeDocument/2006/relationships" r:id="rId6"/>
            </a:graphicData>
          </a:graphic>
        </p:graphicFrame>
        <p:sp>
          <p:nvSpPr>
            <p:cNvPr id="32" name="TextBox 31">
              <a:extLst>
                <a:ext uri="{FF2B5EF4-FFF2-40B4-BE49-F238E27FC236}">
                  <a16:creationId xmlns:a16="http://schemas.microsoft.com/office/drawing/2014/main" id="{A183087C-4072-46A2-A97B-9BEF61AE445B}"/>
                </a:ext>
              </a:extLst>
            </p:cNvPr>
            <p:cNvSpPr txBox="1"/>
            <p:nvPr/>
          </p:nvSpPr>
          <p:spPr>
            <a:xfrm>
              <a:off x="6552117" y="4615748"/>
              <a:ext cx="444352" cy="215444"/>
            </a:xfrm>
            <a:prstGeom prst="rect">
              <a:avLst/>
            </a:prstGeom>
            <a:noFill/>
          </p:spPr>
          <p:txBody>
            <a:bodyPr wrap="none" rtlCol="0">
              <a:spAutoFit/>
            </a:bodyPr>
            <a:lstStyle/>
            <a:p>
              <a:r>
                <a:rPr lang="en-US" sz="800" dirty="0">
                  <a:solidFill>
                    <a:schemeClr val="bg1"/>
                  </a:solidFill>
                </a:rPr>
                <a:t>16/19</a:t>
              </a:r>
              <a:endParaRPr lang="en-GB" sz="800" dirty="0">
                <a:solidFill>
                  <a:schemeClr val="bg1"/>
                </a:solidFill>
              </a:endParaRPr>
            </a:p>
          </p:txBody>
        </p:sp>
        <p:sp>
          <p:nvSpPr>
            <p:cNvPr id="33" name="TextBox 32">
              <a:extLst>
                <a:ext uri="{FF2B5EF4-FFF2-40B4-BE49-F238E27FC236}">
                  <a16:creationId xmlns:a16="http://schemas.microsoft.com/office/drawing/2014/main" id="{CE3E7CB6-50A5-4248-BA3C-84D9F30532FC}"/>
                </a:ext>
              </a:extLst>
            </p:cNvPr>
            <p:cNvSpPr txBox="1"/>
            <p:nvPr/>
          </p:nvSpPr>
          <p:spPr>
            <a:xfrm>
              <a:off x="6495510" y="3677014"/>
              <a:ext cx="550151" cy="338554"/>
            </a:xfrm>
            <a:prstGeom prst="rect">
              <a:avLst/>
            </a:prstGeom>
            <a:noFill/>
          </p:spPr>
          <p:txBody>
            <a:bodyPr wrap="square" rtlCol="0">
              <a:spAutoFit/>
            </a:bodyPr>
            <a:lstStyle/>
            <a:p>
              <a:pPr algn="ctr"/>
              <a:r>
                <a:rPr lang="en-US" sz="800" dirty="0">
                  <a:solidFill>
                    <a:schemeClr val="bg1"/>
                  </a:solidFill>
                </a:rPr>
                <a:t>84%</a:t>
              </a:r>
            </a:p>
            <a:p>
              <a:pPr algn="ctr"/>
              <a:r>
                <a:rPr lang="en-US" sz="800" dirty="0">
                  <a:solidFill>
                    <a:schemeClr val="bg1"/>
                  </a:solidFill>
                </a:rPr>
                <a:t>SVR12</a:t>
              </a:r>
              <a:endParaRPr lang="en-GB" sz="800" dirty="0">
                <a:solidFill>
                  <a:schemeClr val="bg1"/>
                </a:solidFill>
              </a:endParaRPr>
            </a:p>
          </p:txBody>
        </p:sp>
      </p:grpSp>
      <p:graphicFrame>
        <p:nvGraphicFramePr>
          <p:cNvPr id="36" name="Chart 35">
            <a:extLst>
              <a:ext uri="{FF2B5EF4-FFF2-40B4-BE49-F238E27FC236}">
                <a16:creationId xmlns:a16="http://schemas.microsoft.com/office/drawing/2014/main" id="{B5D3AA2E-C7FF-454D-9A10-80B6B95A1ECB}"/>
              </a:ext>
            </a:extLst>
          </p:cNvPr>
          <p:cNvGraphicFramePr/>
          <p:nvPr>
            <p:extLst>
              <p:ext uri="{D42A27DB-BD31-4B8C-83A1-F6EECF244321}">
                <p14:modId xmlns:p14="http://schemas.microsoft.com/office/powerpoint/2010/main" val="1617212175"/>
              </p:ext>
            </p:extLst>
          </p:nvPr>
        </p:nvGraphicFramePr>
        <p:xfrm>
          <a:off x="6716366" y="2468476"/>
          <a:ext cx="2141250" cy="2215566"/>
        </p:xfrm>
        <a:graphic>
          <a:graphicData uri="http://schemas.openxmlformats.org/drawingml/2006/chart">
            <c:chart xmlns:c="http://schemas.openxmlformats.org/drawingml/2006/chart" xmlns:r="http://schemas.openxmlformats.org/officeDocument/2006/relationships" r:id="rId7"/>
          </a:graphicData>
        </a:graphic>
      </p:graphicFrame>
      <p:grpSp>
        <p:nvGrpSpPr>
          <p:cNvPr id="37" name="Group 36">
            <a:extLst>
              <a:ext uri="{FF2B5EF4-FFF2-40B4-BE49-F238E27FC236}">
                <a16:creationId xmlns:a16="http://schemas.microsoft.com/office/drawing/2014/main" id="{6B58F2B8-3892-43CF-96CE-0E36274C2603}"/>
              </a:ext>
            </a:extLst>
          </p:cNvPr>
          <p:cNvGrpSpPr/>
          <p:nvPr/>
        </p:nvGrpSpPr>
        <p:grpSpPr>
          <a:xfrm>
            <a:off x="6376751" y="3053067"/>
            <a:ext cx="823293" cy="1458236"/>
            <a:chOff x="4122638" y="3434511"/>
            <a:chExt cx="823293" cy="1458236"/>
          </a:xfrm>
        </p:grpSpPr>
        <p:graphicFrame>
          <p:nvGraphicFramePr>
            <p:cNvPr id="38" name="Chart 37">
              <a:extLst>
                <a:ext uri="{FF2B5EF4-FFF2-40B4-BE49-F238E27FC236}">
                  <a16:creationId xmlns:a16="http://schemas.microsoft.com/office/drawing/2014/main" id="{7B0F52C5-8092-4721-B4BB-779B2119D589}"/>
                </a:ext>
              </a:extLst>
            </p:cNvPr>
            <p:cNvGraphicFramePr/>
            <p:nvPr>
              <p:extLst>
                <p:ext uri="{D42A27DB-BD31-4B8C-83A1-F6EECF244321}">
                  <p14:modId xmlns:p14="http://schemas.microsoft.com/office/powerpoint/2010/main" val="1459202066"/>
                </p:ext>
              </p:extLst>
            </p:nvPr>
          </p:nvGraphicFramePr>
          <p:xfrm>
            <a:off x="4122638" y="3434511"/>
            <a:ext cx="823293" cy="1458236"/>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38">
              <a:extLst>
                <a:ext uri="{FF2B5EF4-FFF2-40B4-BE49-F238E27FC236}">
                  <a16:creationId xmlns:a16="http://schemas.microsoft.com/office/drawing/2014/main" id="{B9DE2A6A-A8AF-4A6B-8A27-821BCAED42E3}"/>
                </a:ext>
              </a:extLst>
            </p:cNvPr>
            <p:cNvSpPr txBox="1"/>
            <p:nvPr/>
          </p:nvSpPr>
          <p:spPr>
            <a:xfrm>
              <a:off x="4320541" y="4589792"/>
              <a:ext cx="444352" cy="215444"/>
            </a:xfrm>
            <a:prstGeom prst="rect">
              <a:avLst/>
            </a:prstGeom>
            <a:noFill/>
          </p:spPr>
          <p:txBody>
            <a:bodyPr wrap="none" rtlCol="0">
              <a:spAutoFit/>
            </a:bodyPr>
            <a:lstStyle/>
            <a:p>
              <a:r>
                <a:rPr lang="en-US" sz="800" dirty="0"/>
                <a:t>78/79</a:t>
              </a:r>
              <a:endParaRPr lang="en-GB" sz="800" dirty="0"/>
            </a:p>
          </p:txBody>
        </p:sp>
        <p:sp>
          <p:nvSpPr>
            <p:cNvPr id="40" name="TextBox 39">
              <a:extLst>
                <a:ext uri="{FF2B5EF4-FFF2-40B4-BE49-F238E27FC236}">
                  <a16:creationId xmlns:a16="http://schemas.microsoft.com/office/drawing/2014/main" id="{EE96D372-B090-4FC8-A278-660E4D2A7393}"/>
                </a:ext>
              </a:extLst>
            </p:cNvPr>
            <p:cNvSpPr txBox="1"/>
            <p:nvPr/>
          </p:nvSpPr>
          <p:spPr>
            <a:xfrm>
              <a:off x="4262664" y="3457323"/>
              <a:ext cx="550151" cy="338554"/>
            </a:xfrm>
            <a:prstGeom prst="rect">
              <a:avLst/>
            </a:prstGeom>
            <a:noFill/>
          </p:spPr>
          <p:txBody>
            <a:bodyPr wrap="square" rtlCol="0">
              <a:spAutoFit/>
            </a:bodyPr>
            <a:lstStyle/>
            <a:p>
              <a:pPr algn="ctr"/>
              <a:r>
                <a:rPr lang="en-US" sz="800" dirty="0"/>
                <a:t>99%</a:t>
              </a:r>
            </a:p>
            <a:p>
              <a:pPr algn="ctr"/>
              <a:r>
                <a:rPr lang="en-US" sz="800" dirty="0"/>
                <a:t>SVR12</a:t>
              </a:r>
              <a:endParaRPr lang="en-GB" sz="800" dirty="0"/>
            </a:p>
          </p:txBody>
        </p:sp>
      </p:grpSp>
      <p:grpSp>
        <p:nvGrpSpPr>
          <p:cNvPr id="41" name="Group 40">
            <a:extLst>
              <a:ext uri="{FF2B5EF4-FFF2-40B4-BE49-F238E27FC236}">
                <a16:creationId xmlns:a16="http://schemas.microsoft.com/office/drawing/2014/main" id="{78FFDCA5-4CB8-4186-AB6F-B7170E801F53}"/>
              </a:ext>
            </a:extLst>
          </p:cNvPr>
          <p:cNvGrpSpPr/>
          <p:nvPr/>
        </p:nvGrpSpPr>
        <p:grpSpPr>
          <a:xfrm>
            <a:off x="8445969" y="3053067"/>
            <a:ext cx="823293" cy="1458236"/>
            <a:chOff x="6364709" y="3434511"/>
            <a:chExt cx="823293" cy="1458236"/>
          </a:xfrm>
        </p:grpSpPr>
        <p:graphicFrame>
          <p:nvGraphicFramePr>
            <p:cNvPr id="42" name="Chart 41">
              <a:extLst>
                <a:ext uri="{FF2B5EF4-FFF2-40B4-BE49-F238E27FC236}">
                  <a16:creationId xmlns:a16="http://schemas.microsoft.com/office/drawing/2014/main" id="{4E8190F0-334F-41E0-BF7D-49606E709209}"/>
                </a:ext>
              </a:extLst>
            </p:cNvPr>
            <p:cNvGraphicFramePr/>
            <p:nvPr>
              <p:extLst>
                <p:ext uri="{D42A27DB-BD31-4B8C-83A1-F6EECF244321}">
                  <p14:modId xmlns:p14="http://schemas.microsoft.com/office/powerpoint/2010/main" val="2921303911"/>
                </p:ext>
              </p:extLst>
            </p:nvPr>
          </p:nvGraphicFramePr>
          <p:xfrm>
            <a:off x="6364709" y="3434511"/>
            <a:ext cx="823293" cy="1458236"/>
          </p:xfrm>
          <a:graphic>
            <a:graphicData uri="http://schemas.openxmlformats.org/drawingml/2006/chart">
              <c:chart xmlns:c="http://schemas.openxmlformats.org/drawingml/2006/chart" xmlns:r="http://schemas.openxmlformats.org/officeDocument/2006/relationships" r:id="rId9"/>
            </a:graphicData>
          </a:graphic>
        </p:graphicFrame>
        <p:sp>
          <p:nvSpPr>
            <p:cNvPr id="43" name="TextBox 42">
              <a:extLst>
                <a:ext uri="{FF2B5EF4-FFF2-40B4-BE49-F238E27FC236}">
                  <a16:creationId xmlns:a16="http://schemas.microsoft.com/office/drawing/2014/main" id="{B28CF36A-9586-45AD-9CBB-0751BA1B3BFC}"/>
                </a:ext>
              </a:extLst>
            </p:cNvPr>
            <p:cNvSpPr txBox="1"/>
            <p:nvPr/>
          </p:nvSpPr>
          <p:spPr>
            <a:xfrm>
              <a:off x="6552117" y="4615748"/>
              <a:ext cx="444352" cy="215444"/>
            </a:xfrm>
            <a:prstGeom prst="rect">
              <a:avLst/>
            </a:prstGeom>
            <a:noFill/>
          </p:spPr>
          <p:txBody>
            <a:bodyPr wrap="none" rtlCol="0">
              <a:spAutoFit/>
            </a:bodyPr>
            <a:lstStyle/>
            <a:p>
              <a:r>
                <a:rPr lang="en-US" sz="800" dirty="0">
                  <a:solidFill>
                    <a:schemeClr val="bg1"/>
                  </a:solidFill>
                </a:rPr>
                <a:t>21/22</a:t>
              </a:r>
              <a:endParaRPr lang="en-GB" sz="800" dirty="0">
                <a:solidFill>
                  <a:schemeClr val="bg1"/>
                </a:solidFill>
              </a:endParaRPr>
            </a:p>
          </p:txBody>
        </p:sp>
        <p:sp>
          <p:nvSpPr>
            <p:cNvPr id="44" name="TextBox 43">
              <a:extLst>
                <a:ext uri="{FF2B5EF4-FFF2-40B4-BE49-F238E27FC236}">
                  <a16:creationId xmlns:a16="http://schemas.microsoft.com/office/drawing/2014/main" id="{FC6AF659-DF01-484B-BAF2-6373F7252A91}"/>
                </a:ext>
              </a:extLst>
            </p:cNvPr>
            <p:cNvSpPr txBox="1"/>
            <p:nvPr/>
          </p:nvSpPr>
          <p:spPr>
            <a:xfrm>
              <a:off x="6495510" y="3510171"/>
              <a:ext cx="550151" cy="338554"/>
            </a:xfrm>
            <a:prstGeom prst="rect">
              <a:avLst/>
            </a:prstGeom>
            <a:noFill/>
          </p:spPr>
          <p:txBody>
            <a:bodyPr wrap="square" rtlCol="0">
              <a:spAutoFit/>
            </a:bodyPr>
            <a:lstStyle/>
            <a:p>
              <a:pPr algn="ctr"/>
              <a:r>
                <a:rPr lang="en-US" sz="800" dirty="0">
                  <a:solidFill>
                    <a:schemeClr val="bg1"/>
                  </a:solidFill>
                </a:rPr>
                <a:t>96%</a:t>
              </a:r>
            </a:p>
            <a:p>
              <a:pPr algn="ctr"/>
              <a:r>
                <a:rPr lang="en-US" sz="800" dirty="0">
                  <a:solidFill>
                    <a:schemeClr val="bg1"/>
                  </a:solidFill>
                </a:rPr>
                <a:t>SVR12</a:t>
              </a:r>
              <a:endParaRPr lang="en-GB" sz="800" dirty="0">
                <a:solidFill>
                  <a:schemeClr val="bg1"/>
                </a:solidFill>
              </a:endParaRPr>
            </a:p>
          </p:txBody>
        </p:sp>
      </p:grpSp>
      <p:cxnSp>
        <p:nvCxnSpPr>
          <p:cNvPr id="46" name="Straight Connector 45">
            <a:extLst>
              <a:ext uri="{FF2B5EF4-FFF2-40B4-BE49-F238E27FC236}">
                <a16:creationId xmlns:a16="http://schemas.microsoft.com/office/drawing/2014/main" id="{25E13786-F246-43BA-A86D-2D5C1A6A94A4}"/>
              </a:ext>
            </a:extLst>
          </p:cNvPr>
          <p:cNvCxnSpPr/>
          <p:nvPr/>
        </p:nvCxnSpPr>
        <p:spPr>
          <a:xfrm>
            <a:off x="4036094" y="3245156"/>
            <a:ext cx="370806" cy="0"/>
          </a:xfrm>
          <a:prstGeom prst="line">
            <a:avLst/>
          </a:prstGeom>
          <a:ln w="12700">
            <a:solidFill>
              <a:srgbClr val="AFBBE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15B8235-E811-479D-B849-4DBF0D539D09}"/>
              </a:ext>
            </a:extLst>
          </p:cNvPr>
          <p:cNvCxnSpPr/>
          <p:nvPr/>
        </p:nvCxnSpPr>
        <p:spPr>
          <a:xfrm>
            <a:off x="5448969" y="3416278"/>
            <a:ext cx="370806" cy="0"/>
          </a:xfrm>
          <a:prstGeom prst="line">
            <a:avLst/>
          </a:prstGeom>
          <a:ln w="12700">
            <a:solidFill>
              <a:srgbClr val="99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B34FBA0-6E7A-4E81-AFC1-52E5305D5B39}"/>
              </a:ext>
            </a:extLst>
          </p:cNvPr>
          <p:cNvCxnSpPr/>
          <p:nvPr/>
        </p:nvCxnSpPr>
        <p:spPr>
          <a:xfrm>
            <a:off x="6881525" y="3245156"/>
            <a:ext cx="370806" cy="0"/>
          </a:xfrm>
          <a:prstGeom prst="line">
            <a:avLst/>
          </a:prstGeom>
          <a:ln w="12700">
            <a:solidFill>
              <a:srgbClr val="AFBBE9"/>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F844CB4-4314-41E7-BC60-94248BE7590C}"/>
              </a:ext>
            </a:extLst>
          </p:cNvPr>
          <p:cNvCxnSpPr/>
          <p:nvPr/>
        </p:nvCxnSpPr>
        <p:spPr>
          <a:xfrm>
            <a:off x="8431003" y="3298004"/>
            <a:ext cx="370806" cy="0"/>
          </a:xfrm>
          <a:prstGeom prst="line">
            <a:avLst/>
          </a:prstGeom>
          <a:ln w="12700">
            <a:solidFill>
              <a:srgbClr val="99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08D584-24C4-4711-92B3-5E45F8881E2A}"/>
              </a:ext>
            </a:extLst>
          </p:cNvPr>
          <p:cNvSpPr txBox="1"/>
          <p:nvPr/>
        </p:nvSpPr>
        <p:spPr>
          <a:xfrm>
            <a:off x="4671242" y="2183339"/>
            <a:ext cx="3404843" cy="307777"/>
          </a:xfrm>
          <a:prstGeom prst="rect">
            <a:avLst/>
          </a:prstGeom>
          <a:noFill/>
        </p:spPr>
        <p:txBody>
          <a:bodyPr wrap="none" rtlCol="0">
            <a:spAutoFit/>
          </a:bodyPr>
          <a:lstStyle/>
          <a:p>
            <a:r>
              <a:rPr lang="en-US" sz="1400" b="1" dirty="0"/>
              <a:t>SVR rates and presence of NS5A RAS</a:t>
            </a:r>
            <a:endParaRPr lang="en-GB" sz="1400" b="1" dirty="0"/>
          </a:p>
        </p:txBody>
      </p:sp>
      <p:sp>
        <p:nvSpPr>
          <p:cNvPr id="51" name="Rectangle 50">
            <a:extLst>
              <a:ext uri="{FF2B5EF4-FFF2-40B4-BE49-F238E27FC236}">
                <a16:creationId xmlns:a16="http://schemas.microsoft.com/office/drawing/2014/main" id="{1AEC5B83-29B8-4A9A-8ADA-4677280E6684}"/>
              </a:ext>
            </a:extLst>
          </p:cNvPr>
          <p:cNvSpPr/>
          <p:nvPr/>
        </p:nvSpPr>
        <p:spPr>
          <a:xfrm>
            <a:off x="1376363" y="4175173"/>
            <a:ext cx="526256" cy="192881"/>
          </a:xfrm>
          <a:prstGeom prst="rect">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E55A0132-2716-42A0-886E-1F41C6DEACA3}"/>
              </a:ext>
            </a:extLst>
          </p:cNvPr>
          <p:cNvSpPr/>
          <p:nvPr/>
        </p:nvSpPr>
        <p:spPr>
          <a:xfrm>
            <a:off x="2506978" y="4175173"/>
            <a:ext cx="526256" cy="192881"/>
          </a:xfrm>
          <a:prstGeom prst="rect">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5B730BB8-52E8-4B41-80BB-89A4C14DA7B2}"/>
              </a:ext>
            </a:extLst>
          </p:cNvPr>
          <p:cNvSpPr/>
          <p:nvPr/>
        </p:nvSpPr>
        <p:spPr>
          <a:xfrm>
            <a:off x="1375923" y="3430666"/>
            <a:ext cx="1013649" cy="623059"/>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050" dirty="0"/>
              <a:t>5 relapses</a:t>
            </a:r>
          </a:p>
          <a:p>
            <a:r>
              <a:rPr lang="en-US" sz="1050" dirty="0"/>
              <a:t>2 LTFU</a:t>
            </a:r>
          </a:p>
          <a:p>
            <a:r>
              <a:rPr lang="en-US" sz="1050" dirty="0"/>
              <a:t>1 nonresponder</a:t>
            </a:r>
          </a:p>
          <a:p>
            <a:r>
              <a:rPr lang="en-US" sz="1050" dirty="0"/>
              <a:t>1 D/C due to AE</a:t>
            </a:r>
            <a:endParaRPr lang="en-GB" sz="1050" dirty="0"/>
          </a:p>
        </p:txBody>
      </p:sp>
      <p:sp>
        <p:nvSpPr>
          <p:cNvPr id="54" name="Rectangle 53">
            <a:extLst>
              <a:ext uri="{FF2B5EF4-FFF2-40B4-BE49-F238E27FC236}">
                <a16:creationId xmlns:a16="http://schemas.microsoft.com/office/drawing/2014/main" id="{3ED5B3F2-3397-468C-821B-2CC72AC08EE5}"/>
              </a:ext>
            </a:extLst>
          </p:cNvPr>
          <p:cNvSpPr/>
          <p:nvPr/>
        </p:nvSpPr>
        <p:spPr>
          <a:xfrm>
            <a:off x="2508402" y="3742196"/>
            <a:ext cx="652743" cy="338554"/>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sz="1050" dirty="0"/>
              <a:t>2 relapses</a:t>
            </a:r>
          </a:p>
          <a:p>
            <a:r>
              <a:rPr lang="en-US" sz="1050" dirty="0"/>
              <a:t>2 LTFU</a:t>
            </a:r>
            <a:endParaRPr lang="en-GB" sz="1050" dirty="0"/>
          </a:p>
        </p:txBody>
      </p:sp>
      <p:cxnSp>
        <p:nvCxnSpPr>
          <p:cNvPr id="55" name="Straight Connector 54">
            <a:extLst>
              <a:ext uri="{FF2B5EF4-FFF2-40B4-BE49-F238E27FC236}">
                <a16:creationId xmlns:a16="http://schemas.microsoft.com/office/drawing/2014/main" id="{E40CAAD0-7A1C-47AA-B86E-24C366FEDEFC}"/>
              </a:ext>
            </a:extLst>
          </p:cNvPr>
          <p:cNvCxnSpPr>
            <a:cxnSpLocks/>
          </p:cNvCxnSpPr>
          <p:nvPr/>
        </p:nvCxnSpPr>
        <p:spPr>
          <a:xfrm>
            <a:off x="1369732" y="3860447"/>
            <a:ext cx="0" cy="421675"/>
          </a:xfrm>
          <a:prstGeom prst="line">
            <a:avLst/>
          </a:prstGeom>
          <a:ln w="12700">
            <a:solidFill>
              <a:srgbClr val="99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811A2E4-76C8-4E57-A112-F97183232E8D}"/>
              </a:ext>
            </a:extLst>
          </p:cNvPr>
          <p:cNvCxnSpPr>
            <a:cxnSpLocks/>
          </p:cNvCxnSpPr>
          <p:nvPr/>
        </p:nvCxnSpPr>
        <p:spPr>
          <a:xfrm>
            <a:off x="2500348" y="3860447"/>
            <a:ext cx="0" cy="421675"/>
          </a:xfrm>
          <a:prstGeom prst="line">
            <a:avLst/>
          </a:prstGeom>
          <a:ln w="12700">
            <a:solidFill>
              <a:srgbClr val="99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Content Placeholder 5">
            <a:extLst>
              <a:ext uri="{FF2B5EF4-FFF2-40B4-BE49-F238E27FC236}">
                <a16:creationId xmlns:a16="http://schemas.microsoft.com/office/drawing/2014/main" id="{927BA5E3-E6B2-42FA-A849-73D63AD05583}"/>
              </a:ext>
            </a:extLst>
          </p:cNvPr>
          <p:cNvSpPr txBox="1">
            <a:spLocks/>
          </p:cNvSpPr>
          <p:nvPr/>
        </p:nvSpPr>
        <p:spPr>
          <a:xfrm>
            <a:off x="4345427" y="4852670"/>
            <a:ext cx="4479259" cy="1413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r>
              <a:rPr lang="en-US" dirty="0"/>
              <a:t>SVR12 in patients with Y93H</a:t>
            </a:r>
          </a:p>
          <a:p>
            <a:pPr lvl="1"/>
            <a:r>
              <a:rPr lang="en-US" dirty="0"/>
              <a:t>SOF/VEL: 50% (2/4)</a:t>
            </a:r>
          </a:p>
          <a:p>
            <a:pPr lvl="1"/>
            <a:r>
              <a:rPr lang="en-US" dirty="0"/>
              <a:t>SOF/VEL + RBV: 89% (8/9)</a:t>
            </a:r>
            <a:endParaRPr lang="en-GB" dirty="0"/>
          </a:p>
        </p:txBody>
      </p:sp>
      <p:grpSp>
        <p:nvGrpSpPr>
          <p:cNvPr id="12" name="Group 11">
            <a:extLst>
              <a:ext uri="{FF2B5EF4-FFF2-40B4-BE49-F238E27FC236}">
                <a16:creationId xmlns:a16="http://schemas.microsoft.com/office/drawing/2014/main" id="{99763CFE-FA77-4B21-B282-36FF3EFD26F0}"/>
              </a:ext>
            </a:extLst>
          </p:cNvPr>
          <p:cNvGrpSpPr/>
          <p:nvPr/>
        </p:nvGrpSpPr>
        <p:grpSpPr>
          <a:xfrm>
            <a:off x="2682065" y="2838450"/>
            <a:ext cx="42068" cy="140494"/>
            <a:chOff x="3784601" y="2838450"/>
            <a:chExt cx="42068" cy="140494"/>
          </a:xfrm>
        </p:grpSpPr>
        <p:cxnSp>
          <p:nvCxnSpPr>
            <p:cNvPr id="56" name="Straight Connector 55">
              <a:extLst>
                <a:ext uri="{FF2B5EF4-FFF2-40B4-BE49-F238E27FC236}">
                  <a16:creationId xmlns:a16="http://schemas.microsoft.com/office/drawing/2014/main" id="{F3381C28-8414-479D-B5A1-63B20A94F6EA}"/>
                </a:ext>
              </a:extLst>
            </p:cNvPr>
            <p:cNvCxnSpPr>
              <a:cxnSpLocks/>
            </p:cNvCxnSpPr>
            <p:nvPr/>
          </p:nvCxnSpPr>
          <p:spPr>
            <a:xfrm>
              <a:off x="3805238" y="2838450"/>
              <a:ext cx="0" cy="140494"/>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40EC0E7-4985-4C34-AE10-BFC1236C4C40}"/>
                </a:ext>
              </a:extLst>
            </p:cNvPr>
            <p:cNvCxnSpPr>
              <a:cxnSpLocks/>
            </p:cNvCxnSpPr>
            <p:nvPr/>
          </p:nvCxnSpPr>
          <p:spPr>
            <a:xfrm flipH="1">
              <a:off x="3784601" y="2840831"/>
              <a:ext cx="42068" cy="0"/>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BFE5399-F064-4C19-8024-D43B7AB3697C}"/>
                </a:ext>
              </a:extLst>
            </p:cNvPr>
            <p:cNvCxnSpPr>
              <a:cxnSpLocks/>
            </p:cNvCxnSpPr>
            <p:nvPr/>
          </p:nvCxnSpPr>
          <p:spPr>
            <a:xfrm flipH="1">
              <a:off x="3784601" y="2976562"/>
              <a:ext cx="42068" cy="0"/>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0945E53D-6A38-452C-8EE7-35D471AF8268}"/>
              </a:ext>
            </a:extLst>
          </p:cNvPr>
          <p:cNvGrpSpPr/>
          <p:nvPr/>
        </p:nvGrpSpPr>
        <p:grpSpPr>
          <a:xfrm>
            <a:off x="1605760" y="2887760"/>
            <a:ext cx="42068" cy="192881"/>
            <a:chOff x="1993901" y="2887760"/>
            <a:chExt cx="42068" cy="192881"/>
          </a:xfrm>
        </p:grpSpPr>
        <p:cxnSp>
          <p:nvCxnSpPr>
            <p:cNvPr id="3" name="Straight Connector 2">
              <a:extLst>
                <a:ext uri="{FF2B5EF4-FFF2-40B4-BE49-F238E27FC236}">
                  <a16:creationId xmlns:a16="http://schemas.microsoft.com/office/drawing/2014/main" id="{F5FF3343-FA06-4874-B1F8-202D5243ED7A}"/>
                </a:ext>
              </a:extLst>
            </p:cNvPr>
            <p:cNvCxnSpPr/>
            <p:nvPr/>
          </p:nvCxnSpPr>
          <p:spPr>
            <a:xfrm>
              <a:off x="2014538" y="2890838"/>
              <a:ext cx="0" cy="185041"/>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38F52A8-C235-48A4-8AFE-BE9D12C00095}"/>
                </a:ext>
              </a:extLst>
            </p:cNvPr>
            <p:cNvCxnSpPr>
              <a:cxnSpLocks/>
            </p:cNvCxnSpPr>
            <p:nvPr/>
          </p:nvCxnSpPr>
          <p:spPr>
            <a:xfrm flipH="1">
              <a:off x="1993901" y="2887760"/>
              <a:ext cx="42068" cy="0"/>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08EF961-4084-42AB-985A-23808D4C960C}"/>
                </a:ext>
              </a:extLst>
            </p:cNvPr>
            <p:cNvCxnSpPr>
              <a:cxnSpLocks/>
            </p:cNvCxnSpPr>
            <p:nvPr/>
          </p:nvCxnSpPr>
          <p:spPr>
            <a:xfrm flipH="1">
              <a:off x="1993901" y="3080641"/>
              <a:ext cx="42068" cy="0"/>
            </a:xfrm>
            <a:prstGeom prst="line">
              <a:avLst/>
            </a:prstGeom>
            <a:ln w="1270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grpSp>
      <p:pic>
        <p:nvPicPr>
          <p:cNvPr id="63" name="Picture 62">
            <a:hlinkClick r:id="rId10" action="ppaction://hlinksldjump"/>
            <a:extLst>
              <a:ext uri="{FF2B5EF4-FFF2-40B4-BE49-F238E27FC236}">
                <a16:creationId xmlns:a16="http://schemas.microsoft.com/office/drawing/2014/main" id="{99A36AAB-2A63-4384-951D-4C2260F5FA83}"/>
              </a:ext>
            </a:extLst>
          </p:cNvPr>
          <p:cNvPicPr>
            <a:picLocks noChangeAspect="1"/>
          </p:cNvPicPr>
          <p:nvPr/>
        </p:nvPicPr>
        <p:blipFill rotWithShape="1">
          <a:blip r:embed="rId11"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3035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dirty="0"/>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724477" y="2348880"/>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3709-97CF-4D0F-B729-EA4299C07792}"/>
              </a:ext>
            </a:extLst>
          </p:cNvPr>
          <p:cNvSpPr>
            <a:spLocks noGrp="1"/>
          </p:cNvSpPr>
          <p:nvPr>
            <p:ph type="title"/>
          </p:nvPr>
        </p:nvSpPr>
        <p:spPr/>
        <p:txBody>
          <a:bodyPr>
            <a:normAutofit/>
          </a:bodyPr>
          <a:lstStyle/>
          <a:p>
            <a:pPr marL="457200" indent="-457200"/>
            <a:r>
              <a:rPr lang="en-GB" dirty="0"/>
              <a:t>Contraindications to therapy</a:t>
            </a:r>
          </a:p>
        </p:txBody>
      </p:sp>
      <p:sp>
        <p:nvSpPr>
          <p:cNvPr id="5" name="Text Placeholder 4">
            <a:extLst>
              <a:ext uri="{FF2B5EF4-FFF2-40B4-BE49-F238E27FC236}">
                <a16:creationId xmlns:a16="http://schemas.microsoft.com/office/drawing/2014/main" id="{98366BD1-B0F7-4295-A5DD-3E3680949940}"/>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FCFF5FB6-178C-47BC-9F97-4724C2D7DB53}"/>
              </a:ext>
            </a:extLst>
          </p:cNvPr>
          <p:cNvSpPr>
            <a:spLocks noGrp="1"/>
          </p:cNvSpPr>
          <p:nvPr>
            <p:ph sz="half" idx="1"/>
          </p:nvPr>
        </p:nvSpPr>
        <p:spPr/>
        <p:txBody>
          <a:bodyPr/>
          <a:lstStyle/>
          <a:p>
            <a:r>
              <a:rPr lang="en-GB" dirty="0"/>
              <a:t>There are few contraindications to treatment with DAAs</a:t>
            </a:r>
          </a:p>
        </p:txBody>
      </p:sp>
      <p:grpSp>
        <p:nvGrpSpPr>
          <p:cNvPr id="6" name="Group 5">
            <a:extLst>
              <a:ext uri="{FF2B5EF4-FFF2-40B4-BE49-F238E27FC236}">
                <a16:creationId xmlns:a16="http://schemas.microsoft.com/office/drawing/2014/main" id="{11FFEE8A-4A3B-48A8-BBE4-CE05D15A88E6}"/>
              </a:ext>
            </a:extLst>
          </p:cNvPr>
          <p:cNvGrpSpPr/>
          <p:nvPr/>
        </p:nvGrpSpPr>
        <p:grpSpPr>
          <a:xfrm>
            <a:off x="755650" y="2118152"/>
            <a:ext cx="7710087" cy="2082462"/>
            <a:chOff x="755650" y="3333391"/>
            <a:chExt cx="7710087" cy="3009161"/>
          </a:xfrm>
        </p:grpSpPr>
        <p:graphicFrame>
          <p:nvGraphicFramePr>
            <p:cNvPr id="7" name="Content Placeholder 4">
              <a:extLst>
                <a:ext uri="{FF2B5EF4-FFF2-40B4-BE49-F238E27FC236}">
                  <a16:creationId xmlns:a16="http://schemas.microsoft.com/office/drawing/2014/main" id="{91CCF475-78A7-4436-A3F2-16E410407713}"/>
                </a:ext>
              </a:extLst>
            </p:cNvPr>
            <p:cNvGraphicFramePr>
              <a:graphicFrameLocks/>
            </p:cNvGraphicFramePr>
            <p:nvPr>
              <p:extLst>
                <p:ext uri="{D42A27DB-BD31-4B8C-83A1-F6EECF244321}">
                  <p14:modId xmlns:p14="http://schemas.microsoft.com/office/powerpoint/2010/main" val="1372089513"/>
                </p:ext>
              </p:extLst>
            </p:nvPr>
          </p:nvGraphicFramePr>
          <p:xfrm>
            <a:off x="755650" y="3333391"/>
            <a:ext cx="7710087" cy="3009161"/>
          </p:xfrm>
          <a:graphic>
            <a:graphicData uri="http://schemas.openxmlformats.org/drawingml/2006/table">
              <a:tbl>
                <a:tblPr firstRow="1" bandRow="1">
                  <a:tableStyleId>{5C22544A-7EE6-4342-B048-85BDC9FD1C3A}</a:tableStyleId>
                </a:tblPr>
                <a:tblGrid>
                  <a:gridCol w="6655009">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j-lt"/>
                            <a:ea typeface="+mn-ea"/>
                            <a:cs typeface="Arial" panose="020B0604020202020204" pitchFamily="34" charset="0"/>
                          </a:rPr>
                          <a:t>Certain CYP/P-gp-inducing agents (e.g.</a:t>
                        </a:r>
                        <a:r>
                          <a:rPr lang="en-GB" sz="1400" dirty="0">
                            <a:cs typeface="Arial" panose="020B0604020202020204" pitchFamily="34" charset="0"/>
                          </a:rPr>
                          <a:t> carbamazepine, phenytoin)</a:t>
                        </a:r>
                        <a:r>
                          <a:rPr lang="en-GB" sz="1400" b="0" kern="1200" noProof="0" dirty="0">
                            <a:solidFill>
                              <a:schemeClr val="tx1"/>
                            </a:solidFill>
                            <a:latin typeface="+mj-lt"/>
                            <a:ea typeface="+mn-ea"/>
                            <a:cs typeface="Arial" panose="020B0604020202020204" pitchFamily="34" charset="0"/>
                          </a:rPr>
                          <a:t> are contraindicated with all regimens; risk of significantly reduced DAA concentrations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5279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PIs must not be used in patients with Child–Pugh B or C decompensated cirrhosis or in patients with previous episodes of decompensation</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j-lt"/>
                            <a:ea typeface="+mn-ea"/>
                            <a:cs typeface="Arial" panose="020B0604020202020204" pitchFamily="34" charset="0"/>
                          </a:rPr>
                          <a:t>In patients with eGFR &lt;30 mL/min/1.73 m</a:t>
                        </a:r>
                        <a:r>
                          <a:rPr lang="en-GB" sz="1400" b="0" kern="1200" baseline="30000" noProof="0" dirty="0">
                            <a:solidFill>
                              <a:schemeClr val="tx1"/>
                            </a:solidFill>
                            <a:latin typeface="+mj-lt"/>
                            <a:ea typeface="+mn-ea"/>
                            <a:cs typeface="Arial" panose="020B0604020202020204" pitchFamily="34" charset="0"/>
                          </a:rPr>
                          <a:t>2</a:t>
                        </a:r>
                        <a:r>
                          <a:rPr lang="en-GB" sz="1400" b="0" kern="1200" noProof="0" dirty="0">
                            <a:solidFill>
                              <a:schemeClr val="tx1"/>
                            </a:solidFill>
                            <a:latin typeface="+mj-lt"/>
                            <a:ea typeface="+mn-ea"/>
                            <a:cs typeface="Arial" panose="020B0604020202020204" pitchFamily="34" charset="0"/>
                          </a:rPr>
                          <a:t>, SOF should only be used if no alternative treatment approved for use in patients with severe renal impairment </a:t>
                        </a:r>
                        <a:br>
                          <a:rPr lang="en-GB" sz="1400" b="0" kern="1200" noProof="0" dirty="0">
                            <a:solidFill>
                              <a:schemeClr val="tx1"/>
                            </a:solidFill>
                            <a:latin typeface="+mj-lt"/>
                            <a:ea typeface="+mn-ea"/>
                            <a:cs typeface="Arial" panose="020B0604020202020204" pitchFamily="34" charset="0"/>
                          </a:rPr>
                        </a:br>
                        <a:r>
                          <a:rPr lang="en-GB" sz="1400" b="0" kern="1200" noProof="0" dirty="0">
                            <a:solidFill>
                              <a:schemeClr val="tx1"/>
                            </a:solidFill>
                            <a:latin typeface="+mj-lt"/>
                            <a:ea typeface="+mn-ea"/>
                            <a:cs typeface="Arial" panose="020B0604020202020204" pitchFamily="34" charset="0"/>
                          </a:rPr>
                          <a:t>is available</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grpSp>
          <p:nvGrpSpPr>
            <p:cNvPr id="8" name="Group 7">
              <a:extLst>
                <a:ext uri="{FF2B5EF4-FFF2-40B4-BE49-F238E27FC236}">
                  <a16:creationId xmlns:a16="http://schemas.microsoft.com/office/drawing/2014/main" id="{0C758830-9F5C-44A7-BC10-3F9D36217636}"/>
                </a:ext>
              </a:extLst>
            </p:cNvPr>
            <p:cNvGrpSpPr/>
            <p:nvPr/>
          </p:nvGrpSpPr>
          <p:grpSpPr>
            <a:xfrm>
              <a:off x="4421234" y="3333391"/>
              <a:ext cx="4038775" cy="400265"/>
              <a:chOff x="4421234" y="3519285"/>
              <a:chExt cx="4038775" cy="400265"/>
            </a:xfrm>
          </p:grpSpPr>
          <p:grpSp>
            <p:nvGrpSpPr>
              <p:cNvPr id="9" name="Group 8">
                <a:extLst>
                  <a:ext uri="{FF2B5EF4-FFF2-40B4-BE49-F238E27FC236}">
                    <a16:creationId xmlns:a16="http://schemas.microsoft.com/office/drawing/2014/main" id="{5217F497-BD1E-4251-A0C9-EA9E86417499}"/>
                  </a:ext>
                </a:extLst>
              </p:cNvPr>
              <p:cNvGrpSpPr/>
              <p:nvPr/>
            </p:nvGrpSpPr>
            <p:grpSpPr>
              <a:xfrm>
                <a:off x="4421234" y="3519285"/>
                <a:ext cx="1608388" cy="400263"/>
                <a:chOff x="4421234" y="3519285"/>
                <a:chExt cx="1608388" cy="400263"/>
              </a:xfrm>
            </p:grpSpPr>
            <p:sp>
              <p:nvSpPr>
                <p:cNvPr id="13" name="Rectangle 12">
                  <a:extLst>
                    <a:ext uri="{FF2B5EF4-FFF2-40B4-BE49-F238E27FC236}">
                      <a16:creationId xmlns:a16="http://schemas.microsoft.com/office/drawing/2014/main" id="{82958916-00AB-43F7-B56C-8396154CF924}"/>
                    </a:ext>
                  </a:extLst>
                </p:cNvPr>
                <p:cNvSpPr/>
                <p:nvPr/>
              </p:nvSpPr>
              <p:spPr>
                <a:xfrm>
                  <a:off x="4421234" y="3622485"/>
                  <a:ext cx="144000" cy="1989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rgbClr val="FF0000"/>
                    </a:solidFill>
                  </a:endParaRPr>
                </a:p>
              </p:txBody>
            </p:sp>
            <p:sp>
              <p:nvSpPr>
                <p:cNvPr id="14" name="TextBox 13">
                  <a:extLst>
                    <a:ext uri="{FF2B5EF4-FFF2-40B4-BE49-F238E27FC236}">
                      <a16:creationId xmlns:a16="http://schemas.microsoft.com/office/drawing/2014/main" id="{1705CC7A-E16D-4F76-A47B-51D8AE8D50C2}"/>
                    </a:ext>
                  </a:extLst>
                </p:cNvPr>
                <p:cNvSpPr txBox="1"/>
                <p:nvPr/>
              </p:nvSpPr>
              <p:spPr>
                <a:xfrm>
                  <a:off x="4511258" y="3519285"/>
                  <a:ext cx="1518364" cy="400263"/>
                </a:xfrm>
                <a:prstGeom prst="rect">
                  <a:avLst/>
                </a:prstGeom>
                <a:noFill/>
              </p:spPr>
              <p:txBody>
                <a:bodyPr wrap="none" rtlCol="0">
                  <a:spAutoFit/>
                </a:bodyPr>
                <a:lstStyle/>
                <a:p>
                  <a:r>
                    <a:rPr lang="en-GB" sz="1200" b="1" dirty="0">
                      <a:solidFill>
                        <a:schemeClr val="bg1"/>
                      </a:solidFill>
                    </a:rPr>
                    <a:t>Grade of evidence</a:t>
                  </a:r>
                </a:p>
              </p:txBody>
            </p:sp>
          </p:grpSp>
          <p:grpSp>
            <p:nvGrpSpPr>
              <p:cNvPr id="10" name="Group 9">
                <a:extLst>
                  <a:ext uri="{FF2B5EF4-FFF2-40B4-BE49-F238E27FC236}">
                    <a16:creationId xmlns:a16="http://schemas.microsoft.com/office/drawing/2014/main" id="{EF5E4AB1-10C1-4316-9459-6A7F320DE84F}"/>
                  </a:ext>
                </a:extLst>
              </p:cNvPr>
              <p:cNvGrpSpPr/>
              <p:nvPr/>
            </p:nvGrpSpPr>
            <p:grpSpPr>
              <a:xfrm>
                <a:off x="6269729" y="3519285"/>
                <a:ext cx="2190280" cy="400265"/>
                <a:chOff x="6269729" y="3519285"/>
                <a:chExt cx="2190280" cy="400265"/>
              </a:xfrm>
            </p:grpSpPr>
            <p:sp>
              <p:nvSpPr>
                <p:cNvPr id="11" name="Rectangle 10">
                  <a:extLst>
                    <a:ext uri="{FF2B5EF4-FFF2-40B4-BE49-F238E27FC236}">
                      <a16:creationId xmlns:a16="http://schemas.microsoft.com/office/drawing/2014/main" id="{69583912-CB5E-46F5-8BBA-253D4C92457E}"/>
                    </a:ext>
                  </a:extLst>
                </p:cNvPr>
                <p:cNvSpPr/>
                <p:nvPr/>
              </p:nvSpPr>
              <p:spPr>
                <a:xfrm>
                  <a:off x="6269729" y="3622485"/>
                  <a:ext cx="144000" cy="1989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rgbClr val="FF0000"/>
                    </a:solidFill>
                  </a:endParaRPr>
                </a:p>
              </p:txBody>
            </p:sp>
            <p:sp>
              <p:nvSpPr>
                <p:cNvPr id="12" name="TextBox 11">
                  <a:extLst>
                    <a:ext uri="{FF2B5EF4-FFF2-40B4-BE49-F238E27FC236}">
                      <a16:creationId xmlns:a16="http://schemas.microsoft.com/office/drawing/2014/main" id="{3055D2BB-2684-4DFC-B22E-139BCBC52A19}"/>
                    </a:ext>
                  </a:extLst>
                </p:cNvPr>
                <p:cNvSpPr txBox="1"/>
                <p:nvPr/>
              </p:nvSpPr>
              <p:spPr>
                <a:xfrm>
                  <a:off x="6359754" y="3519285"/>
                  <a:ext cx="2100255" cy="400265"/>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5" name="Picture 14">
            <a:hlinkClick r:id="rId3" action="ppaction://hlinksldjump"/>
            <a:extLst>
              <a:ext uri="{FF2B5EF4-FFF2-40B4-BE49-F238E27FC236}">
                <a16:creationId xmlns:a16="http://schemas.microsoft.com/office/drawing/2014/main" id="{070D99EF-E5E1-4E61-814F-E5D5052A0F8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416847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BAC22-0014-4FA7-A4DA-4799CAF3C9B1}"/>
              </a:ext>
            </a:extLst>
          </p:cNvPr>
          <p:cNvSpPr>
            <a:spLocks noGrp="1"/>
          </p:cNvSpPr>
          <p:nvPr>
            <p:ph type="title"/>
          </p:nvPr>
        </p:nvSpPr>
        <p:spPr/>
        <p:txBody>
          <a:bodyPr/>
          <a:lstStyle/>
          <a:p>
            <a:r>
              <a:rPr lang="en-GB" dirty="0"/>
              <a:t>Drug–drug interactions</a:t>
            </a:r>
          </a:p>
        </p:txBody>
      </p:sp>
      <p:sp>
        <p:nvSpPr>
          <p:cNvPr id="3" name="Text Placeholder 2">
            <a:extLst>
              <a:ext uri="{FF2B5EF4-FFF2-40B4-BE49-F238E27FC236}">
                <a16:creationId xmlns:a16="http://schemas.microsoft.com/office/drawing/2014/main" id="{6A32401F-3F25-41E2-A4B6-33A926BE474F}"/>
              </a:ext>
            </a:extLst>
          </p:cNvPr>
          <p:cNvSpPr>
            <a:spLocks noGrp="1"/>
          </p:cNvSpPr>
          <p:nvPr>
            <p:ph type="body" sz="quarter" idx="10"/>
          </p:nvPr>
        </p:nvSpPr>
        <p:spPr/>
        <p:txBody>
          <a:bodyPr/>
          <a:lstStyle/>
          <a:p>
            <a:r>
              <a:rPr lang="en-GB" dirty="0">
                <a:solidFill>
                  <a:schemeClr val="dk1"/>
                </a:solidFill>
              </a:rPr>
              <a:t>*Based on the PI for each DAA</a:t>
            </a:r>
          </a:p>
          <a:p>
            <a:r>
              <a:rPr lang="en-GB" dirty="0"/>
              <a:t>EASL CPG HCV. J Hepatol 2018;</a:t>
            </a:r>
            <a:r>
              <a:rPr lang="en-US" dirty="0"/>
              <a:t>69:461–511.</a:t>
            </a:r>
            <a:endParaRPr lang="en-GB" dirty="0"/>
          </a:p>
        </p:txBody>
      </p:sp>
      <p:graphicFrame>
        <p:nvGraphicFramePr>
          <p:cNvPr id="13" name="Content Placeholder 4">
            <a:extLst>
              <a:ext uri="{FF2B5EF4-FFF2-40B4-BE49-F238E27FC236}">
                <a16:creationId xmlns:a16="http://schemas.microsoft.com/office/drawing/2014/main" id="{DF51664E-0C09-486F-A8B9-B87388C53362}"/>
              </a:ext>
            </a:extLst>
          </p:cNvPr>
          <p:cNvGraphicFramePr>
            <a:graphicFrameLocks/>
          </p:cNvGraphicFramePr>
          <p:nvPr>
            <p:extLst>
              <p:ext uri="{D42A27DB-BD31-4B8C-83A1-F6EECF244321}">
                <p14:modId xmlns:p14="http://schemas.microsoft.com/office/powerpoint/2010/main" val="954169808"/>
              </p:ext>
            </p:extLst>
          </p:nvPr>
        </p:nvGraphicFramePr>
        <p:xfrm>
          <a:off x="755650" y="1233488"/>
          <a:ext cx="7380931" cy="3992880"/>
        </p:xfrm>
        <a:graphic>
          <a:graphicData uri="http://schemas.openxmlformats.org/drawingml/2006/table">
            <a:tbl>
              <a:tblPr firstRow="1" bandRow="1">
                <a:tableStyleId>{5C22544A-7EE6-4342-B048-85BDC9FD1C3A}</a:tableStyleId>
              </a:tblPr>
              <a:tblGrid>
                <a:gridCol w="6127471">
                  <a:extLst>
                    <a:ext uri="{9D8B030D-6E8A-4147-A177-3AD203B41FA5}">
                      <a16:colId xmlns:a16="http://schemas.microsoft.com/office/drawing/2014/main" val="20001"/>
                    </a:ext>
                  </a:extLst>
                </a:gridCol>
                <a:gridCol w="626730">
                  <a:extLst>
                    <a:ext uri="{9D8B030D-6E8A-4147-A177-3AD203B41FA5}">
                      <a16:colId xmlns:a16="http://schemas.microsoft.com/office/drawing/2014/main" val="20002"/>
                    </a:ext>
                  </a:extLst>
                </a:gridCol>
                <a:gridCol w="626730">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dk1"/>
                          </a:solidFill>
                        </a:rPr>
                        <a:t>Numerous and complex DDIs are possible with HCV DAAs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 thorough risk assessment is required in all patients prior to starting DAAs and before starting other medications during treatment*</a:t>
                      </a:r>
                      <a:endParaRPr lang="en-GB" sz="1100" b="1" kern="1200" baseline="30000" noProof="0" dirty="0">
                        <a:solidFill>
                          <a:schemeClr val="tx2"/>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220879">
                <a:tc>
                  <a:txBody>
                    <a:bodyPr/>
                    <a:lstStyle/>
                    <a:p>
                      <a:r>
                        <a:rPr lang="en-GB" sz="1400" b="0" i="0" u="none" strike="noStrike" kern="1200" baseline="0" dirty="0">
                          <a:solidFill>
                            <a:schemeClr val="dk1"/>
                          </a:solidFill>
                          <a:latin typeface="+mn-lt"/>
                          <a:ea typeface="+mn-ea"/>
                          <a:cs typeface="+mn-cs"/>
                        </a:rPr>
                        <a:t>DDIs are a key consideration in treating HIV-HCV coinfected patients</a:t>
                      </a:r>
                    </a:p>
                    <a:p>
                      <a:endParaRPr lang="en-GB" sz="1400" b="0" i="0" u="none" strike="noStrike" kern="1200" baseline="0" dirty="0">
                        <a:solidFill>
                          <a:schemeClr val="dk1"/>
                        </a:solidFill>
                        <a:latin typeface="+mn-lt"/>
                        <a:ea typeface="+mn-ea"/>
                        <a:cs typeface="+mn-cs"/>
                      </a:endParaRPr>
                    </a:p>
                    <a:p>
                      <a:r>
                        <a:rPr lang="en-GB" sz="1400" b="0" i="0" u="none" strike="noStrike" kern="1200" baseline="0" dirty="0">
                          <a:solidFill>
                            <a:schemeClr val="dk1"/>
                          </a:solidFill>
                          <a:latin typeface="+mn-lt"/>
                          <a:ea typeface="+mn-ea"/>
                          <a:cs typeface="+mn-cs"/>
                        </a:rPr>
                        <a:t>Close attention must be paid to anti-HIV drugs that are contraindicated, not recommended or require dose adjustment with particular DAA regimens</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i="0" u="none" strike="noStrike" kern="1200" baseline="0" noProof="0" dirty="0">
                          <a:solidFill>
                            <a:schemeClr val="dk1"/>
                          </a:solidFill>
                          <a:latin typeface="+mn-lt"/>
                          <a:ea typeface="+mn-ea"/>
                          <a:cs typeface="+mn-cs"/>
                        </a:rPr>
                        <a:t>Patients should be educated on the importance of:</a:t>
                      </a:r>
                    </a:p>
                    <a:p>
                      <a:pPr marL="357188"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Adherence to therapy</a:t>
                      </a:r>
                    </a:p>
                    <a:p>
                      <a:pPr marL="357188"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Following dosing recommendations </a:t>
                      </a:r>
                    </a:p>
                    <a:p>
                      <a:pPr marL="357188"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Reporting the use of: </a:t>
                      </a:r>
                    </a:p>
                    <a:p>
                      <a:pPr marL="719138"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Other prescribed medications</a:t>
                      </a:r>
                    </a:p>
                    <a:p>
                      <a:pPr marL="719138"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OTC medications</a:t>
                      </a:r>
                    </a:p>
                    <a:p>
                      <a:pPr marL="719138"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Medications bought via the internet</a:t>
                      </a:r>
                    </a:p>
                    <a:p>
                      <a:pPr marL="719138"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Use of party or recreational drugs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43410860"/>
                  </a:ext>
                </a:extLst>
              </a:tr>
            </a:tbl>
          </a:graphicData>
        </a:graphic>
      </p:graphicFrame>
      <p:sp>
        <p:nvSpPr>
          <p:cNvPr id="19" name="Content Placeholder 3">
            <a:extLst>
              <a:ext uri="{FF2B5EF4-FFF2-40B4-BE49-F238E27FC236}">
                <a16:creationId xmlns:a16="http://schemas.microsoft.com/office/drawing/2014/main" id="{772B5EFF-AB71-421C-BF70-C1180D69AF5A}"/>
              </a:ext>
            </a:extLst>
          </p:cNvPr>
          <p:cNvSpPr txBox="1">
            <a:spLocks/>
          </p:cNvSpPr>
          <p:nvPr/>
        </p:nvSpPr>
        <p:spPr>
          <a:xfrm>
            <a:off x="319314" y="5395297"/>
            <a:ext cx="8506800" cy="634020"/>
          </a:xfrm>
          <a:prstGeom prst="rect">
            <a:avLst/>
          </a:prstGeom>
        </p:spPr>
        <p:txBody>
          <a:bodyPr>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chemeClr val="dk1"/>
                </a:solidFill>
              </a:rPr>
              <a:t>A summary of data on key interactions can be found in </a:t>
            </a:r>
            <a:r>
              <a:rPr lang="en-GB" sz="1600" b="1" dirty="0">
                <a:solidFill>
                  <a:schemeClr val="tx2"/>
                </a:solidFill>
              </a:rPr>
              <a:t>Appendix 1 </a:t>
            </a:r>
            <a:r>
              <a:rPr lang="en-GB" sz="1600" dirty="0">
                <a:solidFill>
                  <a:schemeClr val="dk1"/>
                </a:solidFill>
              </a:rPr>
              <a:t>in this document</a:t>
            </a:r>
          </a:p>
          <a:p>
            <a:r>
              <a:rPr lang="en-GB" sz="1600" dirty="0">
                <a:solidFill>
                  <a:schemeClr val="dk1"/>
                </a:solidFill>
              </a:rPr>
              <a:t>Key internet resource: </a:t>
            </a:r>
            <a:r>
              <a:rPr lang="en-GB" sz="1600" dirty="0">
                <a:solidFill>
                  <a:schemeClr val="dk1"/>
                </a:solidFill>
                <a:hlinkClick r:id="rId3"/>
              </a:rPr>
              <a:t>www.hep-druginteractions.org</a:t>
            </a:r>
            <a:r>
              <a:rPr lang="en-GB" sz="1600" dirty="0">
                <a:solidFill>
                  <a:schemeClr val="dk1"/>
                </a:solidFill>
              </a:rPr>
              <a:t> </a:t>
            </a:r>
            <a:endParaRPr lang="en-GB" sz="1600" dirty="0"/>
          </a:p>
        </p:txBody>
      </p:sp>
      <p:grpSp>
        <p:nvGrpSpPr>
          <p:cNvPr id="27" name="Group 26">
            <a:extLst>
              <a:ext uri="{FF2B5EF4-FFF2-40B4-BE49-F238E27FC236}">
                <a16:creationId xmlns:a16="http://schemas.microsoft.com/office/drawing/2014/main" id="{9E2C9EF8-0792-4913-A2DB-89D9A8E3DD9B}"/>
              </a:ext>
            </a:extLst>
          </p:cNvPr>
          <p:cNvGrpSpPr/>
          <p:nvPr/>
        </p:nvGrpSpPr>
        <p:grpSpPr>
          <a:xfrm>
            <a:off x="4055760" y="1233488"/>
            <a:ext cx="4147252" cy="276999"/>
            <a:chOff x="4367259" y="3519285"/>
            <a:chExt cx="4147252" cy="276999"/>
          </a:xfrm>
        </p:grpSpPr>
        <p:grpSp>
          <p:nvGrpSpPr>
            <p:cNvPr id="28" name="Group 27">
              <a:extLst>
                <a:ext uri="{FF2B5EF4-FFF2-40B4-BE49-F238E27FC236}">
                  <a16:creationId xmlns:a16="http://schemas.microsoft.com/office/drawing/2014/main" id="{35AF9243-2865-4247-83C1-155B7CCE4C4C}"/>
                </a:ext>
              </a:extLst>
            </p:cNvPr>
            <p:cNvGrpSpPr/>
            <p:nvPr/>
          </p:nvGrpSpPr>
          <p:grpSpPr>
            <a:xfrm>
              <a:off x="4367259" y="3519285"/>
              <a:ext cx="1716865" cy="276999"/>
              <a:chOff x="4367259" y="3519285"/>
              <a:chExt cx="1716865" cy="276999"/>
            </a:xfrm>
          </p:grpSpPr>
          <p:sp>
            <p:nvSpPr>
              <p:cNvPr id="32" name="Rectangle 31">
                <a:extLst>
                  <a:ext uri="{FF2B5EF4-FFF2-40B4-BE49-F238E27FC236}">
                    <a16:creationId xmlns:a16="http://schemas.microsoft.com/office/drawing/2014/main" id="{63969BEE-73E4-418F-B113-06D48E136686}"/>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33" name="TextBox 32">
                <a:extLst>
                  <a:ext uri="{FF2B5EF4-FFF2-40B4-BE49-F238E27FC236}">
                    <a16:creationId xmlns:a16="http://schemas.microsoft.com/office/drawing/2014/main" id="{8670F111-708A-4B0B-88AB-E50E1214CCE8}"/>
                  </a:ext>
                </a:extLst>
              </p:cNvPr>
              <p:cNvSpPr txBox="1"/>
              <p:nvPr/>
            </p:nvSpPr>
            <p:spPr>
              <a:xfrm>
                <a:off x="4511258" y="3519285"/>
                <a:ext cx="1572866" cy="276999"/>
              </a:xfrm>
              <a:prstGeom prst="rect">
                <a:avLst/>
              </a:prstGeom>
              <a:noFill/>
            </p:spPr>
            <p:txBody>
              <a:bodyPr wrap="none" rtlCol="0">
                <a:spAutoFit/>
              </a:bodyPr>
              <a:lstStyle/>
              <a:p>
                <a:r>
                  <a:rPr lang="en-GB" sz="1200" b="1" dirty="0">
                    <a:solidFill>
                      <a:schemeClr val="bg1"/>
                    </a:solidFill>
                  </a:rPr>
                  <a:t>Grade of evidence</a:t>
                </a:r>
              </a:p>
            </p:txBody>
          </p:sp>
        </p:grpSp>
        <p:grpSp>
          <p:nvGrpSpPr>
            <p:cNvPr id="29" name="Group 28">
              <a:extLst>
                <a:ext uri="{FF2B5EF4-FFF2-40B4-BE49-F238E27FC236}">
                  <a16:creationId xmlns:a16="http://schemas.microsoft.com/office/drawing/2014/main" id="{544E8732-2A5B-4C84-AE8A-ABA00C6E1466}"/>
                </a:ext>
              </a:extLst>
            </p:cNvPr>
            <p:cNvGrpSpPr/>
            <p:nvPr/>
          </p:nvGrpSpPr>
          <p:grpSpPr>
            <a:xfrm>
              <a:off x="6215754" y="3519285"/>
              <a:ext cx="2298757" cy="276999"/>
              <a:chOff x="6215754" y="3519285"/>
              <a:chExt cx="2298757" cy="276999"/>
            </a:xfrm>
          </p:grpSpPr>
          <p:sp>
            <p:nvSpPr>
              <p:cNvPr id="30" name="Rectangle 29">
                <a:extLst>
                  <a:ext uri="{FF2B5EF4-FFF2-40B4-BE49-F238E27FC236}">
                    <a16:creationId xmlns:a16="http://schemas.microsoft.com/office/drawing/2014/main" id="{34CF8D89-EE33-4335-BD22-4DA3AE00C039}"/>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31" name="TextBox 30">
                <a:extLst>
                  <a:ext uri="{FF2B5EF4-FFF2-40B4-BE49-F238E27FC236}">
                    <a16:creationId xmlns:a16="http://schemas.microsoft.com/office/drawing/2014/main" id="{43593DFF-E381-4520-BB01-9D603800EE73}"/>
                  </a:ext>
                </a:extLst>
              </p:cNvPr>
              <p:cNvSpPr txBox="1"/>
              <p:nvPr/>
            </p:nvSpPr>
            <p:spPr>
              <a:xfrm>
                <a:off x="6359754" y="3519285"/>
                <a:ext cx="2154757" cy="276999"/>
              </a:xfrm>
              <a:prstGeom prst="rect">
                <a:avLst/>
              </a:prstGeom>
              <a:noFill/>
            </p:spPr>
            <p:txBody>
              <a:bodyPr wrap="none" rtlCol="0">
                <a:spAutoFit/>
              </a:bodyPr>
              <a:lstStyle/>
              <a:p>
                <a:r>
                  <a:rPr lang="en-GB" sz="1200" b="1" dirty="0">
                    <a:solidFill>
                      <a:schemeClr val="bg1"/>
                    </a:solidFill>
                  </a:rPr>
                  <a:t>Grade of recommendation</a:t>
                </a:r>
              </a:p>
            </p:txBody>
          </p:sp>
        </p:grpSp>
      </p:grpSp>
      <p:sp>
        <p:nvSpPr>
          <p:cNvPr id="16" name="Rectangle 15">
            <a:hlinkClick r:id="rId4" action="ppaction://hlinksldjump"/>
            <a:extLst>
              <a:ext uri="{FF2B5EF4-FFF2-40B4-BE49-F238E27FC236}">
                <a16:creationId xmlns:a16="http://schemas.microsoft.com/office/drawing/2014/main" id="{787E1151-5738-4825-9D1A-DC61F1BE5F9E}"/>
              </a:ext>
            </a:extLst>
          </p:cNvPr>
          <p:cNvSpPr/>
          <p:nvPr/>
        </p:nvSpPr>
        <p:spPr>
          <a:xfrm>
            <a:off x="5431261" y="5386181"/>
            <a:ext cx="1199155"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17">
            <a:hlinkClick r:id="rId5" action="ppaction://hlinksldjump"/>
            <a:extLst>
              <a:ext uri="{FF2B5EF4-FFF2-40B4-BE49-F238E27FC236}">
                <a16:creationId xmlns:a16="http://schemas.microsoft.com/office/drawing/2014/main" id="{40F76D84-7653-40C5-A0B2-A33911E0AC3D}"/>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001734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018EA-5447-4BD8-BB89-B88D1E8C2F92}"/>
              </a:ext>
            </a:extLst>
          </p:cNvPr>
          <p:cNvSpPr>
            <a:spLocks noGrp="1"/>
          </p:cNvSpPr>
          <p:nvPr>
            <p:ph type="title"/>
          </p:nvPr>
        </p:nvSpPr>
        <p:spPr/>
        <p:txBody>
          <a:bodyPr>
            <a:normAutofit fontScale="90000"/>
          </a:bodyPr>
          <a:lstStyle/>
          <a:p>
            <a:r>
              <a:rPr lang="en-GB" dirty="0"/>
              <a:t>Simplified treatment of CHC with pangenotypic </a:t>
            </a:r>
            <a:br>
              <a:rPr lang="en-GB" dirty="0"/>
            </a:br>
            <a:r>
              <a:rPr lang="en-GB" dirty="0"/>
              <a:t>drug regimens</a:t>
            </a:r>
          </a:p>
        </p:txBody>
      </p:sp>
      <p:sp>
        <p:nvSpPr>
          <p:cNvPr id="5" name="Text Placeholder 4">
            <a:extLst>
              <a:ext uri="{FF2B5EF4-FFF2-40B4-BE49-F238E27FC236}">
                <a16:creationId xmlns:a16="http://schemas.microsoft.com/office/drawing/2014/main" id="{90DD4ADE-A364-4723-9D2C-BBD6E7941D0D}"/>
              </a:ext>
            </a:extLst>
          </p:cNvPr>
          <p:cNvSpPr>
            <a:spLocks noGrp="1"/>
          </p:cNvSpPr>
          <p:nvPr>
            <p:ph type="body" sz="quarter" idx="10"/>
          </p:nvPr>
        </p:nvSpPr>
        <p:spPr>
          <a:xfrm>
            <a:off x="4925" y="6258560"/>
            <a:ext cx="7519403" cy="598361"/>
          </a:xfrm>
        </p:spPr>
        <p:txBody>
          <a:bodyPr/>
          <a:lstStyle/>
          <a:p>
            <a:r>
              <a:rPr lang="en-GB" dirty="0">
                <a:cs typeface="Arial" panose="020B0604020202020204" pitchFamily="34" charset="0"/>
              </a:rPr>
              <a:t>*Determines whether the patient needs post-treatment follow-up; </a:t>
            </a:r>
            <a:r>
              <a:rPr lang="en-GB" baseline="30000" dirty="0">
                <a:cs typeface="Arial" panose="020B0604020202020204" pitchFamily="34" charset="0"/>
              </a:rPr>
              <a:t>†</a:t>
            </a:r>
            <a:r>
              <a:rPr lang="en-GB" dirty="0">
                <a:cs typeface="Arial" panose="020B0604020202020204" pitchFamily="34" charset="0"/>
              </a:rPr>
              <a:t>Without testing genotype; </a:t>
            </a:r>
            <a:r>
              <a:rPr lang="en-GB" baseline="30000" dirty="0">
                <a:cs typeface="Arial" panose="020B0604020202020204" pitchFamily="34" charset="0"/>
              </a:rPr>
              <a:t>‡</a:t>
            </a:r>
            <a:r>
              <a:rPr lang="en-GB" dirty="0"/>
              <a:t>If cirrhosis can be reliably excluded by means of a non-invasive marker in TN patients, fixed-dose combination GLE/PIB can be administered for 8 weeks only (A1)</a:t>
            </a:r>
            <a:endParaRPr lang="en-GB" dirty="0">
              <a:cs typeface="Arial" panose="020B0604020202020204" pitchFamily="34" charset="0"/>
            </a:endParaRPr>
          </a:p>
          <a:p>
            <a:r>
              <a:rPr lang="en-GB" dirty="0"/>
              <a:t>EASL CPG HCV. J Hepatol 2018;</a:t>
            </a:r>
            <a:r>
              <a:rPr lang="en-US" dirty="0"/>
              <a:t>69:461–511.</a:t>
            </a:r>
            <a:endParaRPr lang="en-GB" dirty="0"/>
          </a:p>
        </p:txBody>
      </p:sp>
      <p:sp>
        <p:nvSpPr>
          <p:cNvPr id="7" name="Content Placeholder 6">
            <a:extLst>
              <a:ext uri="{FF2B5EF4-FFF2-40B4-BE49-F238E27FC236}">
                <a16:creationId xmlns:a16="http://schemas.microsoft.com/office/drawing/2014/main" id="{EE1E9C2D-5214-492D-82F5-81D0F3A1366D}"/>
              </a:ext>
            </a:extLst>
          </p:cNvPr>
          <p:cNvSpPr>
            <a:spLocks noGrp="1"/>
          </p:cNvSpPr>
          <p:nvPr>
            <p:ph sz="half" idx="1"/>
          </p:nvPr>
        </p:nvSpPr>
        <p:spPr>
          <a:xfrm>
            <a:off x="319314" y="1340768"/>
            <a:ext cx="8506800" cy="646331"/>
          </a:xfrm>
        </p:spPr>
        <p:txBody>
          <a:bodyPr>
            <a:spAutoFit/>
          </a:bodyPr>
          <a:lstStyle/>
          <a:p>
            <a:r>
              <a:rPr lang="en-GB" sz="1800" dirty="0"/>
              <a:t>Simplified anti-HCV treatment recommendations are now available due to approval of efficacious, well-tolerated pangenotypic anti-HCV regimens (</a:t>
            </a:r>
            <a:r>
              <a:rPr lang="en-GB" sz="1800" b="1" dirty="0"/>
              <a:t>B1</a:t>
            </a:r>
            <a:r>
              <a:rPr lang="en-GB" sz="1800" dirty="0"/>
              <a:t>)</a:t>
            </a:r>
          </a:p>
        </p:txBody>
      </p:sp>
      <p:grpSp>
        <p:nvGrpSpPr>
          <p:cNvPr id="12" name="Group 11">
            <a:extLst>
              <a:ext uri="{FF2B5EF4-FFF2-40B4-BE49-F238E27FC236}">
                <a16:creationId xmlns:a16="http://schemas.microsoft.com/office/drawing/2014/main" id="{533047D8-9D35-454E-BA0F-DEB10001DAD3}"/>
              </a:ext>
            </a:extLst>
          </p:cNvPr>
          <p:cNvGrpSpPr/>
          <p:nvPr/>
        </p:nvGrpSpPr>
        <p:grpSpPr>
          <a:xfrm>
            <a:off x="755650" y="2047805"/>
            <a:ext cx="7758861" cy="3779520"/>
            <a:chOff x="755650" y="2047805"/>
            <a:chExt cx="7758861" cy="3779520"/>
          </a:xfrm>
        </p:grpSpPr>
        <p:graphicFrame>
          <p:nvGraphicFramePr>
            <p:cNvPr id="6" name="Content Placeholder 4">
              <a:extLst>
                <a:ext uri="{FF2B5EF4-FFF2-40B4-BE49-F238E27FC236}">
                  <a16:creationId xmlns:a16="http://schemas.microsoft.com/office/drawing/2014/main" id="{6BB5F13B-A688-4877-AED6-60F4602BD55B}"/>
                </a:ext>
              </a:extLst>
            </p:cNvPr>
            <p:cNvGraphicFramePr>
              <a:graphicFrameLocks/>
            </p:cNvGraphicFramePr>
            <p:nvPr>
              <p:extLst>
                <p:ext uri="{D42A27DB-BD31-4B8C-83A1-F6EECF244321}">
                  <p14:modId xmlns:p14="http://schemas.microsoft.com/office/powerpoint/2010/main" val="32920116"/>
                </p:ext>
              </p:extLst>
            </p:nvPr>
          </p:nvGraphicFramePr>
          <p:xfrm>
            <a:off x="755650" y="2047805"/>
            <a:ext cx="7710087" cy="3779520"/>
          </p:xfrm>
          <a:graphic>
            <a:graphicData uri="http://schemas.openxmlformats.org/drawingml/2006/table">
              <a:tbl>
                <a:tblPr firstRow="1" bandRow="1">
                  <a:tableStyleId>{5C22544A-7EE6-4342-B048-85BDC9FD1C3A}</a:tableStyleId>
                </a:tblPr>
                <a:tblGrid>
                  <a:gridCol w="6655009">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29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Pre-treatment assessment</a:t>
                        </a:r>
                        <a:endParaRPr lang="en-GB" sz="1400" b="0" kern="1200" noProof="0" dirty="0">
                          <a:solidFill>
                            <a:schemeClr val="tx1"/>
                          </a:solidFill>
                          <a:latin typeface="+mn-lt"/>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Proof of HCV replication (presence of HCV RNA or of HCV core antigen) </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Assessment of cirrhosis by simple non-invasive markers (e.g. FIB-4 or APRI)*</a:t>
                        </a:r>
                      </a:p>
                    </a:txBody>
                    <a:tcPr marL="54000" marR="18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337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Treatment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TN and TE patients</a:t>
                        </a:r>
                        <a:r>
                          <a:rPr lang="en-GB" sz="1400" baseline="30000" dirty="0"/>
                          <a:t>†</a:t>
                        </a:r>
                        <a:r>
                          <a:rPr lang="en-GB" sz="1400" b="0" kern="1200" noProof="0" dirty="0">
                            <a:solidFill>
                              <a:schemeClr val="tx1"/>
                            </a:solidFill>
                            <a:latin typeface="+mn-lt"/>
                            <a:ea typeface="+mn-ea"/>
                            <a:cs typeface="Arial" panose="020B0604020202020204" pitchFamily="34" charset="0"/>
                          </a:rPr>
                          <a:t> (without cirrhosis/with compensated cirrhosis)</a:t>
                        </a:r>
                      </a:p>
                      <a:p>
                        <a:pPr marL="536575"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Fixed-dose SOF/VEL for 12 weeks</a:t>
                        </a:r>
                      </a:p>
                      <a:p>
                        <a:pPr marL="536575"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Fixed-dose GLE/PIB (8 weeks without cirrhosis;</a:t>
                        </a:r>
                        <a:r>
                          <a:rPr lang="en-GB" sz="1400" b="0" kern="1200" baseline="30000" noProof="0" dirty="0">
                            <a:solidFill>
                              <a:schemeClr val="tx1"/>
                            </a:solidFill>
                            <a:latin typeface="+mn-lt"/>
                            <a:ea typeface="+mn-ea"/>
                            <a:cs typeface="Arial" panose="020B0604020202020204" pitchFamily="34" charset="0"/>
                          </a:rPr>
                          <a:t>‡</a:t>
                        </a:r>
                        <a:r>
                          <a:rPr lang="en-GB" sz="1400" b="0" kern="1200" noProof="0" dirty="0">
                            <a:solidFill>
                              <a:schemeClr val="tx1"/>
                            </a:solidFill>
                            <a:latin typeface="+mn-lt"/>
                            <a:ea typeface="+mn-ea"/>
                            <a:cs typeface="Arial" panose="020B0604020202020204" pitchFamily="34" charset="0"/>
                          </a:rPr>
                          <a:t> 12 weeks with cirrhosis)</a:t>
                        </a:r>
                      </a:p>
                      <a:p>
                        <a:pPr marL="536575"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Generic drugs can be used, provided </a:t>
                        </a:r>
                        <a:r>
                          <a:rPr lang="en-GB" sz="1400" dirty="0">
                            <a:cs typeface="Arial" panose="020B0604020202020204" pitchFamily="34" charset="0"/>
                          </a:rPr>
                          <a:t>quality controls</a:t>
                        </a:r>
                        <a:r>
                          <a:rPr lang="en-GB" sz="1400" b="0" kern="1200" noProof="0" dirty="0">
                            <a:solidFill>
                              <a:schemeClr val="tx1"/>
                            </a:solidFill>
                            <a:latin typeface="+mn-lt"/>
                            <a:ea typeface="+mn-ea"/>
                            <a:cs typeface="Arial" panose="020B0604020202020204" pitchFamily="34" charset="0"/>
                          </a:rPr>
                          <a:t> met and guaranteed</a:t>
                        </a:r>
                      </a:p>
                      <a:p>
                        <a:pPr marL="536575"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Check possible DDIs and implement dose modifications when necessary</a:t>
                        </a:r>
                      </a:p>
                    </a:txBody>
                    <a:tcPr marL="54000" marR="18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mn-lt"/>
                          <a:cs typeface="Arial" panose="020B0604020202020204" pitchFamily="34" charset="0"/>
                        </a:endParaRP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B</a:t>
                        </a:r>
                      </a:p>
                      <a:p>
                        <a:pPr algn="ctr"/>
                        <a:r>
                          <a:rPr lang="en-GB" sz="1400" dirty="0">
                            <a:solidFill>
                              <a:schemeClr val="tx1"/>
                            </a:solidFill>
                            <a:latin typeface="+mn-lt"/>
                            <a:cs typeface="Arial" panose="020B0604020202020204" pitchFamily="34" charset="0"/>
                          </a:rPr>
                          <a:t>B</a:t>
                        </a:r>
                      </a:p>
                      <a:p>
                        <a:pPr algn="ctr"/>
                        <a:r>
                          <a:rPr lang="en-GB" sz="1400" dirty="0">
                            <a:solidFill>
                              <a:schemeClr val="tx1"/>
                            </a:solidFill>
                            <a:latin typeface="+mn-lt"/>
                            <a:cs typeface="Arial" panose="020B0604020202020204" pitchFamily="34" charset="0"/>
                          </a:rPr>
                          <a:t>A</a:t>
                        </a:r>
                      </a:p>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mn-lt"/>
                          <a:cs typeface="Arial" panose="020B0604020202020204" pitchFamily="34" charset="0"/>
                        </a:endParaRP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1</a:t>
                        </a:r>
                      </a:p>
                      <a:p>
                        <a:pPr algn="ctr"/>
                        <a:r>
                          <a:rPr lang="en-GB" sz="1400" dirty="0">
                            <a:solidFill>
                              <a:schemeClr val="tx1"/>
                            </a:solidFill>
                            <a:latin typeface="+mn-lt"/>
                            <a:cs typeface="Arial" panose="020B0604020202020204" pitchFamily="34" charset="0"/>
                          </a:rPr>
                          <a:t>1</a:t>
                        </a:r>
                      </a:p>
                      <a:p>
                        <a:pPr algn="ctr"/>
                        <a:r>
                          <a:rPr lang="en-GB" sz="1400" dirty="0">
                            <a:solidFill>
                              <a:schemeClr val="tx1"/>
                            </a:solidFill>
                            <a:latin typeface="+mn-lt"/>
                            <a:cs typeface="Arial" panose="020B0604020202020204" pitchFamily="34" charset="0"/>
                          </a:rPr>
                          <a:t>1</a:t>
                        </a:r>
                      </a:p>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22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Follow-up</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Checking SVR12 after EOT is dispensable (given high expected SVR12 rates)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Test patients with high-risk behaviour/reinfection risk for SVR12 and yearly where possible</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HCC surveillance (when treatment for HCC is available) in patients with advanced fibrosis (F3) or compensated cirrhosis (F4)</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p>
                        <a:pPr algn="ctr"/>
                        <a:r>
                          <a:rPr lang="en-GB" sz="1400" dirty="0">
                            <a:solidFill>
                              <a:schemeClr val="tx1"/>
                            </a:solidFill>
                            <a:latin typeface="+mn-lt"/>
                            <a:cs typeface="Arial" panose="020B0604020202020204" pitchFamily="34" charset="0"/>
                          </a:rPr>
                          <a:t>B</a:t>
                        </a: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p>
                        <a:pPr algn="ctr"/>
                        <a:r>
                          <a:rPr lang="en-GB" sz="1400" dirty="0">
                            <a:solidFill>
                              <a:schemeClr val="tx1"/>
                            </a:solidFill>
                            <a:latin typeface="+mn-lt"/>
                            <a:cs typeface="Arial" panose="020B0604020202020204" pitchFamily="34" charset="0"/>
                          </a:rPr>
                          <a:t>1</a:t>
                        </a: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6408322"/>
                    </a:ext>
                  </a:extLst>
                </a:tr>
              </a:tbl>
            </a:graphicData>
          </a:graphic>
        </p:graphicFrame>
        <p:sp>
          <p:nvSpPr>
            <p:cNvPr id="8" name="Rectangle 7">
              <a:extLst>
                <a:ext uri="{FF2B5EF4-FFF2-40B4-BE49-F238E27FC236}">
                  <a16:creationId xmlns:a16="http://schemas.microsoft.com/office/drawing/2014/main" id="{FCA3D2AA-16B2-4C05-B47F-BCF594F99822}"/>
                </a:ext>
              </a:extLst>
            </p:cNvPr>
            <p:cNvSpPr/>
            <p:nvPr/>
          </p:nvSpPr>
          <p:spPr>
            <a:xfrm>
              <a:off x="4367259" y="2112703"/>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9" name="TextBox 8">
              <a:extLst>
                <a:ext uri="{FF2B5EF4-FFF2-40B4-BE49-F238E27FC236}">
                  <a16:creationId xmlns:a16="http://schemas.microsoft.com/office/drawing/2014/main" id="{446ACCF9-38EE-474B-ABA9-57ADEA7C18B2}"/>
                </a:ext>
              </a:extLst>
            </p:cNvPr>
            <p:cNvSpPr txBox="1"/>
            <p:nvPr/>
          </p:nvSpPr>
          <p:spPr>
            <a:xfrm>
              <a:off x="4511258" y="2052355"/>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10" name="Rectangle 9">
              <a:extLst>
                <a:ext uri="{FF2B5EF4-FFF2-40B4-BE49-F238E27FC236}">
                  <a16:creationId xmlns:a16="http://schemas.microsoft.com/office/drawing/2014/main" id="{7084D86D-6563-4A34-916B-C0351A8E44DB}"/>
                </a:ext>
              </a:extLst>
            </p:cNvPr>
            <p:cNvSpPr/>
            <p:nvPr/>
          </p:nvSpPr>
          <p:spPr>
            <a:xfrm>
              <a:off x="6215754" y="2112703"/>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1" name="TextBox 10">
              <a:extLst>
                <a:ext uri="{FF2B5EF4-FFF2-40B4-BE49-F238E27FC236}">
                  <a16:creationId xmlns:a16="http://schemas.microsoft.com/office/drawing/2014/main" id="{95FFA0B2-B5ED-4537-A167-201942881785}"/>
                </a:ext>
              </a:extLst>
            </p:cNvPr>
            <p:cNvSpPr txBox="1"/>
            <p:nvPr/>
          </p:nvSpPr>
          <p:spPr>
            <a:xfrm>
              <a:off x="6359754" y="2052355"/>
              <a:ext cx="2154757" cy="251378"/>
            </a:xfrm>
            <a:prstGeom prst="rect">
              <a:avLst/>
            </a:prstGeom>
            <a:noFill/>
          </p:spPr>
          <p:txBody>
            <a:bodyPr wrap="none" rtlCol="0">
              <a:spAutoFit/>
            </a:bodyPr>
            <a:lstStyle/>
            <a:p>
              <a:r>
                <a:rPr lang="en-GB" sz="1200" b="1" dirty="0">
                  <a:solidFill>
                    <a:schemeClr val="bg1"/>
                  </a:solidFill>
                </a:rPr>
                <a:t>Grade of recommendation</a:t>
              </a:r>
            </a:p>
          </p:txBody>
        </p:sp>
      </p:grpSp>
      <p:pic>
        <p:nvPicPr>
          <p:cNvPr id="14" name="Picture 13">
            <a:hlinkClick r:id="rId3" action="ppaction://hlinksldjump"/>
            <a:extLst>
              <a:ext uri="{FF2B5EF4-FFF2-40B4-BE49-F238E27FC236}">
                <a16:creationId xmlns:a16="http://schemas.microsoft.com/office/drawing/2014/main" id="{FE0F8A92-78D8-4907-B084-7AF757417C1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2526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5902-03FF-499D-A5FB-F1F1E33C7F23}"/>
              </a:ext>
            </a:extLst>
          </p:cNvPr>
          <p:cNvSpPr>
            <a:spLocks noGrp="1"/>
          </p:cNvSpPr>
          <p:nvPr>
            <p:ph type="title"/>
          </p:nvPr>
        </p:nvSpPr>
        <p:spPr/>
        <p:txBody>
          <a:bodyPr>
            <a:normAutofit/>
          </a:bodyPr>
          <a:lstStyle/>
          <a:p>
            <a:r>
              <a:rPr lang="en-GB" dirty="0"/>
              <a:t>Retreatment of DAA failures</a:t>
            </a:r>
          </a:p>
        </p:txBody>
      </p:sp>
      <p:sp>
        <p:nvSpPr>
          <p:cNvPr id="5" name="Text Placeholder 4">
            <a:extLst>
              <a:ext uri="{FF2B5EF4-FFF2-40B4-BE49-F238E27FC236}">
                <a16:creationId xmlns:a16="http://schemas.microsoft.com/office/drawing/2014/main" id="{6156E13C-F299-421A-82E9-DBC6377C472A}"/>
              </a:ext>
            </a:extLst>
          </p:cNvPr>
          <p:cNvSpPr>
            <a:spLocks noGrp="1"/>
          </p:cNvSpPr>
          <p:nvPr>
            <p:ph type="body" sz="quarter" idx="10"/>
          </p:nvPr>
        </p:nvSpPr>
        <p:spPr/>
        <p:txBody>
          <a:bodyPr/>
          <a:lstStyle/>
          <a:p>
            <a:pPr>
              <a:buSzPct val="120000"/>
              <a:defRPr/>
            </a:pPr>
            <a:r>
              <a:rPr lang="en-GB" dirty="0">
                <a:solidFill>
                  <a:schemeClr val="dk1"/>
                </a:solidFill>
              </a:rPr>
              <a:t>*Daily weight-based RBV (1,000 mg or 1,200 mg in patients &lt;75 kg or ≥75 kg, respectively); start RBV at a dose of 600 mg daily and adjust dose depending on tolerance;</a:t>
            </a:r>
          </a:p>
          <a:p>
            <a:r>
              <a:rPr lang="en-GB" baseline="30000" dirty="0">
                <a:solidFill>
                  <a:schemeClr val="dk1"/>
                </a:solidFill>
              </a:rPr>
              <a:t>†</a:t>
            </a:r>
            <a:r>
              <a:rPr lang="en-GB" dirty="0">
                <a:solidFill>
                  <a:schemeClr val="dk1"/>
                </a:solidFill>
              </a:rPr>
              <a:t>Patients with NS5A RASs who failed twice to achieve SVR after a combination regimen including a PI and/or an NS5A inhibitor</a:t>
            </a:r>
          </a:p>
          <a:p>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4FE75303-F50B-401B-8B76-CAE582488D17}"/>
              </a:ext>
            </a:extLst>
          </p:cNvPr>
          <p:cNvSpPr>
            <a:spLocks noGrp="1"/>
          </p:cNvSpPr>
          <p:nvPr>
            <p:ph sz="half" idx="1"/>
          </p:nvPr>
        </p:nvSpPr>
        <p:spPr/>
        <p:txBody>
          <a:bodyPr/>
          <a:lstStyle/>
          <a:p>
            <a:r>
              <a:rPr lang="en-GB" dirty="0"/>
              <a:t>Retreatment strategy depends on initial regimen</a:t>
            </a:r>
          </a:p>
        </p:txBody>
      </p:sp>
      <p:grpSp>
        <p:nvGrpSpPr>
          <p:cNvPr id="6" name="Group 5">
            <a:extLst>
              <a:ext uri="{FF2B5EF4-FFF2-40B4-BE49-F238E27FC236}">
                <a16:creationId xmlns:a16="http://schemas.microsoft.com/office/drawing/2014/main" id="{F3675E6F-0871-4EAA-A8B0-3812C9B65612}"/>
              </a:ext>
            </a:extLst>
          </p:cNvPr>
          <p:cNvGrpSpPr/>
          <p:nvPr/>
        </p:nvGrpSpPr>
        <p:grpSpPr>
          <a:xfrm>
            <a:off x="755650" y="1863608"/>
            <a:ext cx="7609210" cy="4099560"/>
            <a:chOff x="905301" y="3333391"/>
            <a:chExt cx="7609210" cy="4517400"/>
          </a:xfrm>
        </p:grpSpPr>
        <p:graphicFrame>
          <p:nvGraphicFramePr>
            <p:cNvPr id="7" name="Content Placeholder 4">
              <a:extLst>
                <a:ext uri="{FF2B5EF4-FFF2-40B4-BE49-F238E27FC236}">
                  <a16:creationId xmlns:a16="http://schemas.microsoft.com/office/drawing/2014/main" id="{5334DEBB-DA19-459C-B7E7-0BE0B72142EF}"/>
                </a:ext>
              </a:extLst>
            </p:cNvPr>
            <p:cNvGraphicFramePr>
              <a:graphicFrameLocks/>
            </p:cNvGraphicFramePr>
            <p:nvPr>
              <p:extLst>
                <p:ext uri="{D42A27DB-BD31-4B8C-83A1-F6EECF244321}">
                  <p14:modId xmlns:p14="http://schemas.microsoft.com/office/powerpoint/2010/main" val="244094636"/>
                </p:ext>
              </p:extLst>
            </p:nvPr>
          </p:nvGraphicFramePr>
          <p:xfrm>
            <a:off x="905301" y="3333391"/>
            <a:ext cx="7560436" cy="4517400"/>
          </p:xfrm>
          <a:graphic>
            <a:graphicData uri="http://schemas.openxmlformats.org/drawingml/2006/table">
              <a:tbl>
                <a:tblPr firstRow="1" bandRow="1">
                  <a:tableStyleId>{5C22544A-7EE6-4342-B048-85BDC9FD1C3A}</a:tableStyleId>
                </a:tblPr>
                <a:tblGrid>
                  <a:gridCol w="6505358">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84335">
                  <a:tc>
                    <a:txBody>
                      <a:bodyPr/>
                      <a:lstStyle/>
                      <a:p>
                        <a:r>
                          <a:rPr lang="en-GB" sz="1400" b="0" i="0" u="none" strike="noStrike" kern="1200" baseline="0" dirty="0">
                            <a:solidFill>
                              <a:schemeClr val="dk1"/>
                            </a:solidFill>
                            <a:latin typeface="+mn-lt"/>
                            <a:ea typeface="+mn-ea"/>
                            <a:cs typeface="+mn-cs"/>
                          </a:rPr>
                          <a:t>After failure of PEG-IFN</a:t>
                        </a:r>
                        <a:r>
                          <a:rPr lang="en-GB" sz="1400" b="0" i="0" u="none" strike="noStrike" kern="1200" baseline="0" dirty="0">
                            <a:solidFill>
                              <a:schemeClr val="dk1"/>
                            </a:solidFill>
                            <a:latin typeface="+mn-lt"/>
                            <a:ea typeface="+mn-ea"/>
                            <a:cs typeface="+mn-cs"/>
                            <a:sym typeface="Symbol" panose="05050102010706020507" pitchFamily="18" charset="2"/>
                          </a:rPr>
                          <a:t></a:t>
                        </a:r>
                        <a:r>
                          <a:rPr lang="en-GB" sz="1400" b="0" i="0" u="none" strike="noStrike" kern="1200" baseline="0" dirty="0">
                            <a:solidFill>
                              <a:schemeClr val="dk1"/>
                            </a:solidFill>
                            <a:latin typeface="+mn-lt"/>
                            <a:ea typeface="+mn-ea"/>
                            <a:cs typeface="+mn-cs"/>
                          </a:rPr>
                          <a:t> + RBV, SOF + PEG-IFN</a:t>
                        </a:r>
                        <a:r>
                          <a:rPr lang="en-GB" sz="1400" b="0" i="0" u="none" strike="noStrike" kern="1200" baseline="0" dirty="0">
                            <a:solidFill>
                              <a:schemeClr val="dk1"/>
                            </a:solidFill>
                            <a:latin typeface="+mn-lt"/>
                            <a:ea typeface="+mn-ea"/>
                            <a:cs typeface="+mn-cs"/>
                            <a:sym typeface="Symbol" panose="05050102010706020507" pitchFamily="18" charset="2"/>
                          </a:rPr>
                          <a:t></a:t>
                        </a:r>
                        <a:r>
                          <a:rPr lang="en-GB" sz="1400" b="0" i="0" u="none" strike="noStrike" kern="1200" baseline="0" dirty="0">
                            <a:solidFill>
                              <a:schemeClr val="dk1"/>
                            </a:solidFill>
                            <a:latin typeface="+mn-lt"/>
                            <a:ea typeface="+mn-ea"/>
                            <a:cs typeface="+mn-cs"/>
                          </a:rPr>
                          <a:t>/RBV or SOF + RBV</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Retreat according to recommendations for TE patients, by HCV genotype</a:t>
                        </a:r>
                        <a:endParaRPr lang="en-GB" sz="1100" b="0" i="0" u="none" strike="noStrike" kern="1200" baseline="0" dirty="0">
                          <a:solidFill>
                            <a:schemeClr val="dk1"/>
                          </a:solidFill>
                          <a:latin typeface="+mn-lt"/>
                          <a:ea typeface="+mn-ea"/>
                          <a:cs typeface="+mn-cs"/>
                        </a:endParaRP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819900907"/>
                    </a:ext>
                  </a:extLst>
                </a:tr>
                <a:tr h="184335">
                  <a:tc>
                    <a:txBody>
                      <a:bodyPr/>
                      <a:lstStyle/>
                      <a:p>
                        <a:pPr marL="0" indent="0">
                          <a:buClr>
                            <a:schemeClr val="tx2"/>
                          </a:buClr>
                          <a:buSzPct val="120000"/>
                          <a:buFont typeface="Arial" panose="020B0604020202020204" pitchFamily="34" charset="0"/>
                          <a:buNone/>
                        </a:pPr>
                        <a:r>
                          <a:rPr lang="en-GB" sz="1400" b="0" i="0" u="none" strike="noStrike" kern="1200" baseline="0" dirty="0">
                            <a:solidFill>
                              <a:schemeClr val="dk1"/>
                            </a:solidFill>
                            <a:latin typeface="+mn-lt"/>
                            <a:ea typeface="+mn-ea"/>
                            <a:cs typeface="+mn-cs"/>
                          </a:rPr>
                          <a:t>HCV resistance testing after </a:t>
                        </a:r>
                        <a:r>
                          <a:rPr lang="en-GB" sz="1400" b="0" i="0" u="none" strike="noStrike" kern="1200" baseline="0" dirty="0">
                            <a:solidFill>
                              <a:schemeClr val="tx1"/>
                            </a:solidFill>
                            <a:latin typeface="+mn-lt"/>
                            <a:ea typeface="+mn-ea"/>
                            <a:cs typeface="+mn-cs"/>
                          </a:rPr>
                          <a:t>failure of any DAA-based regimen (excluding regimens with SOF as the only DAA) is a useful guide to retreatment</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646683554"/>
                    </a:ext>
                  </a:extLst>
                </a:tr>
                <a:tr h="633761">
                  <a:tc>
                    <a:txBody>
                      <a:bodyPr/>
                      <a:lstStyle/>
                      <a:p>
                        <a:r>
                          <a:rPr lang="en-GB" sz="1400" b="0" i="0" u="none" strike="noStrike" kern="1200" baseline="0" dirty="0">
                            <a:solidFill>
                              <a:schemeClr val="dk1"/>
                            </a:solidFill>
                            <a:latin typeface="+mn-lt"/>
                            <a:ea typeface="+mn-ea"/>
                            <a:cs typeface="+mn-cs"/>
                          </a:rPr>
                          <a:t>After failure of DAA (PI and/or NS5A inhibitor)-containing regimen</a:t>
                        </a:r>
                      </a:p>
                      <a:p>
                        <a:endParaRPr lang="en-GB" sz="1400" b="0" i="0" u="none" strike="noStrike" kern="1200" baseline="0" dirty="0">
                          <a:solidFill>
                            <a:schemeClr val="dk1"/>
                          </a:solidFill>
                          <a:latin typeface="+mn-lt"/>
                          <a:ea typeface="+mn-ea"/>
                          <a:cs typeface="+mn-cs"/>
                        </a:endParaRP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tx1"/>
                            </a:solidFill>
                            <a:latin typeface="+mn-lt"/>
                            <a:ea typeface="+mn-ea"/>
                            <a:cs typeface="+mn-cs"/>
                          </a:rPr>
                          <a:t>First-line retreatment</a:t>
                        </a:r>
                        <a:endParaRPr lang="en-GB" sz="1400" b="0" i="0" u="none" strike="noStrike" kern="1200" baseline="30000" dirty="0">
                          <a:solidFill>
                            <a:schemeClr val="tx1"/>
                          </a:solidFill>
                          <a:latin typeface="+mn-lt"/>
                          <a:ea typeface="+mn-ea"/>
                          <a:cs typeface="+mn-cs"/>
                        </a:endParaRP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SOF/VEL/VOX for 12 weeks (without cirrhosis/with compensated cirrhosis)</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SOF/VEL + RBV* for 24 weeks (decompensated cirrhosis)</a:t>
                        </a:r>
                      </a:p>
                      <a:p>
                        <a:pPr marL="627063" indent="-285750">
                          <a:buClr>
                            <a:schemeClr val="tx2"/>
                          </a:buClr>
                          <a:buSzPct val="100000"/>
                          <a:buFont typeface="Arial" panose="020B0604020202020204" pitchFamily="34" charset="0"/>
                          <a:buChar char="–"/>
                        </a:pPr>
                        <a:endParaRPr lang="en-GB" sz="1300" b="0" i="0" u="none" strike="noStrike" kern="1200" baseline="0" dirty="0">
                          <a:solidFill>
                            <a:schemeClr val="dk1"/>
                          </a:solidFill>
                          <a:latin typeface="+mn-lt"/>
                          <a:ea typeface="+mn-ea"/>
                          <a:cs typeface="+mn-cs"/>
                        </a:endParaRP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Patients with predictors of poor response, SOF + GLE/PIB for 12 weeks:</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Advanced liver disease</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Multiple courses of DAA-based treatment</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Complex NS5A RAS profile</a:t>
                        </a:r>
                      </a:p>
                      <a:p>
                        <a:pPr marL="627063" indent="-285750">
                          <a:buClr>
                            <a:schemeClr val="tx2"/>
                          </a:buClr>
                          <a:buSzPct val="100000"/>
                          <a:buFont typeface="Arial" panose="020B0604020202020204" pitchFamily="34" charset="0"/>
                          <a:buChar char="–"/>
                        </a:pPr>
                        <a:endParaRPr lang="en-GB" sz="1300" b="0" i="0" u="none" strike="noStrike" kern="1200" baseline="0" dirty="0">
                          <a:solidFill>
                            <a:schemeClr val="dk1"/>
                          </a:solidFill>
                          <a:latin typeface="+mn-lt"/>
                          <a:ea typeface="+mn-ea"/>
                          <a:cs typeface="+mn-cs"/>
                        </a:endParaRP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Very difficult-to-cure patients:</a:t>
                        </a:r>
                        <a:r>
                          <a:rPr lang="en-GB" sz="1400" b="0" i="0" u="none" strike="noStrike" kern="1200" baseline="30000" dirty="0">
                            <a:solidFill>
                              <a:schemeClr val="dk1"/>
                            </a:solidFill>
                            <a:latin typeface="+mn-lt"/>
                            <a:ea typeface="+mn-ea"/>
                            <a:cs typeface="+mn-cs"/>
                          </a:rPr>
                          <a:t>† </a:t>
                        </a:r>
                        <a:r>
                          <a:rPr lang="en-GB" sz="1400" b="0" i="0" u="none" strike="noStrike" kern="1200" baseline="0" dirty="0">
                            <a:solidFill>
                              <a:schemeClr val="dk1"/>
                            </a:solidFill>
                            <a:latin typeface="+mn-lt"/>
                            <a:ea typeface="+mn-ea"/>
                            <a:cs typeface="+mn-cs"/>
                          </a:rPr>
                          <a:t>SOF</a:t>
                        </a:r>
                        <a:r>
                          <a:rPr lang="en-GB" sz="1400" b="0" i="0" u="none" strike="noStrike" kern="1200" baseline="0" dirty="0">
                            <a:solidFill>
                              <a:schemeClr val="tx1"/>
                            </a:solidFill>
                            <a:latin typeface="+mn-lt"/>
                            <a:ea typeface="+mn-ea"/>
                            <a:cs typeface="+mn-cs"/>
                          </a:rPr>
                          <a:t>/VEL/VOX + RBV or SOF + GLE/PIB  + RBV for 12 weeks or for 16 or 24 weeks</a:t>
                        </a:r>
                        <a:endParaRPr lang="en-GB" sz="1400" b="0" i="0" u="none" strike="noStrike" kern="1200" baseline="30000" dirty="0">
                          <a:solidFill>
                            <a:schemeClr val="tx1"/>
                          </a:solidFill>
                          <a:latin typeface="+mn-lt"/>
                          <a:ea typeface="+mn-ea"/>
                          <a:cs typeface="+mn-cs"/>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p>
                        <a:pPr algn="ctr"/>
                        <a:endParaRPr lang="en-GB" sz="11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B</a:t>
                        </a:r>
                      </a:p>
                      <a:p>
                        <a:pPr algn="ctr"/>
                        <a:br>
                          <a:rPr lang="en-GB" sz="1300" dirty="0">
                            <a:solidFill>
                              <a:schemeClr val="tx1"/>
                            </a:solidFill>
                            <a:latin typeface="Arial" panose="020B0604020202020204" pitchFamily="34" charset="0"/>
                            <a:cs typeface="Arial" panose="020B0604020202020204" pitchFamily="34" charset="0"/>
                          </a:rPr>
                        </a:br>
                        <a:br>
                          <a:rPr lang="en-GB" sz="1300" dirty="0">
                            <a:solidFill>
                              <a:schemeClr val="tx1"/>
                            </a:solidFill>
                            <a:latin typeface="Arial" panose="020B0604020202020204" pitchFamily="34" charset="0"/>
                            <a:cs typeface="Arial" panose="020B0604020202020204" pitchFamily="34" charset="0"/>
                          </a:rPr>
                        </a:br>
                        <a:br>
                          <a:rPr lang="en-GB" sz="1300" dirty="0">
                            <a:solidFill>
                              <a:schemeClr val="tx1"/>
                            </a:solidFill>
                            <a:latin typeface="Arial" panose="020B0604020202020204" pitchFamily="34" charset="0"/>
                            <a:cs typeface="Arial" panose="020B0604020202020204" pitchFamily="34" charset="0"/>
                          </a:rPr>
                        </a:br>
                        <a:endParaRPr lang="en-GB" sz="13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C</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p>
                        <a:pPr algn="ctr"/>
                        <a:endParaRPr lang="en-GB" sz="11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p>
                        <a:pPr algn="ctr"/>
                        <a:endParaRPr lang="en-GB" sz="1300" dirty="0">
                          <a:solidFill>
                            <a:schemeClr val="tx1"/>
                          </a:solidFill>
                          <a:latin typeface="Arial" panose="020B0604020202020204" pitchFamily="34" charset="0"/>
                          <a:cs typeface="Arial" panose="020B0604020202020204" pitchFamily="34" charset="0"/>
                        </a:endParaRPr>
                      </a:p>
                      <a:p>
                        <a:pPr algn="ctr"/>
                        <a:endParaRPr lang="en-GB" sz="1300" dirty="0">
                          <a:solidFill>
                            <a:schemeClr val="tx1"/>
                          </a:solidFill>
                          <a:latin typeface="Arial" panose="020B0604020202020204" pitchFamily="34" charset="0"/>
                          <a:cs typeface="Arial" panose="020B0604020202020204" pitchFamily="34" charset="0"/>
                        </a:endParaRPr>
                      </a:p>
                      <a:p>
                        <a:pPr algn="ctr"/>
                        <a:endParaRPr lang="en-US" sz="1300" dirty="0">
                          <a:solidFill>
                            <a:schemeClr val="tx1"/>
                          </a:solidFill>
                          <a:latin typeface="Arial" panose="020B0604020202020204" pitchFamily="34" charset="0"/>
                          <a:cs typeface="Arial" panose="020B0604020202020204" pitchFamily="34" charset="0"/>
                        </a:endParaRPr>
                      </a:p>
                      <a:p>
                        <a:pPr algn="ctr"/>
                        <a:endParaRPr lang="en-GB" sz="13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E1873674-770C-4572-BC69-39EBD1EC3679}"/>
                </a:ext>
              </a:extLst>
            </p:cNvPr>
            <p:cNvGrpSpPr/>
            <p:nvPr/>
          </p:nvGrpSpPr>
          <p:grpSpPr>
            <a:xfrm>
              <a:off x="4367259" y="3333391"/>
              <a:ext cx="4147252" cy="276999"/>
              <a:chOff x="4367259" y="3519285"/>
              <a:chExt cx="4147252" cy="276999"/>
            </a:xfrm>
          </p:grpSpPr>
          <p:grpSp>
            <p:nvGrpSpPr>
              <p:cNvPr id="9" name="Group 8">
                <a:extLst>
                  <a:ext uri="{FF2B5EF4-FFF2-40B4-BE49-F238E27FC236}">
                    <a16:creationId xmlns:a16="http://schemas.microsoft.com/office/drawing/2014/main" id="{47D84309-4DDE-4BF5-B13B-B9D2FB1191C9}"/>
                  </a:ext>
                </a:extLst>
              </p:cNvPr>
              <p:cNvGrpSpPr/>
              <p:nvPr/>
            </p:nvGrpSpPr>
            <p:grpSpPr>
              <a:xfrm>
                <a:off x="4367259" y="3519285"/>
                <a:ext cx="1716865" cy="276999"/>
                <a:chOff x="4367259" y="3519285"/>
                <a:chExt cx="1716865" cy="276999"/>
              </a:xfrm>
            </p:grpSpPr>
            <p:sp>
              <p:nvSpPr>
                <p:cNvPr id="13" name="Rectangle 12">
                  <a:extLst>
                    <a:ext uri="{FF2B5EF4-FFF2-40B4-BE49-F238E27FC236}">
                      <a16:creationId xmlns:a16="http://schemas.microsoft.com/office/drawing/2014/main" id="{F3846D0D-1BB5-4FFA-BB2B-64F356241315}"/>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86CD10AC-6E12-47AA-872B-D3FE2C389614}"/>
                    </a:ext>
                  </a:extLst>
                </p:cNvPr>
                <p:cNvSpPr txBox="1"/>
                <p:nvPr/>
              </p:nvSpPr>
              <p:spPr>
                <a:xfrm>
                  <a:off x="4511258" y="3519285"/>
                  <a:ext cx="1572866" cy="276999"/>
                </a:xfrm>
                <a:prstGeom prst="rect">
                  <a:avLst/>
                </a:prstGeom>
                <a:noFill/>
              </p:spPr>
              <p:txBody>
                <a:bodyPr wrap="none" rtlCol="0">
                  <a:spAutoFit/>
                </a:bodyPr>
                <a:lstStyle/>
                <a:p>
                  <a:r>
                    <a:rPr lang="en-GB" sz="1200" b="1" dirty="0">
                      <a:solidFill>
                        <a:schemeClr val="bg1"/>
                      </a:solidFill>
                    </a:rPr>
                    <a:t>Grade of evidence</a:t>
                  </a:r>
                </a:p>
              </p:txBody>
            </p:sp>
          </p:grpSp>
          <p:grpSp>
            <p:nvGrpSpPr>
              <p:cNvPr id="10" name="Group 9">
                <a:extLst>
                  <a:ext uri="{FF2B5EF4-FFF2-40B4-BE49-F238E27FC236}">
                    <a16:creationId xmlns:a16="http://schemas.microsoft.com/office/drawing/2014/main" id="{2703AE22-4F3C-4F3C-A3F5-3A4DB9CC3BEC}"/>
                  </a:ext>
                </a:extLst>
              </p:cNvPr>
              <p:cNvGrpSpPr/>
              <p:nvPr/>
            </p:nvGrpSpPr>
            <p:grpSpPr>
              <a:xfrm>
                <a:off x="6215754" y="3519285"/>
                <a:ext cx="2298757" cy="276999"/>
                <a:chOff x="6215754" y="3519285"/>
                <a:chExt cx="2298757" cy="276999"/>
              </a:xfrm>
            </p:grpSpPr>
            <p:sp>
              <p:nvSpPr>
                <p:cNvPr id="11" name="Rectangle 10">
                  <a:extLst>
                    <a:ext uri="{FF2B5EF4-FFF2-40B4-BE49-F238E27FC236}">
                      <a16:creationId xmlns:a16="http://schemas.microsoft.com/office/drawing/2014/main" id="{4885B717-6882-4AE4-8D3E-EED44EE8BBF2}"/>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2" name="TextBox 11">
                  <a:extLst>
                    <a:ext uri="{FF2B5EF4-FFF2-40B4-BE49-F238E27FC236}">
                      <a16:creationId xmlns:a16="http://schemas.microsoft.com/office/drawing/2014/main" id="{1C2F729E-C2B0-4DA5-8FD1-CD73F0B64ADD}"/>
                    </a:ext>
                  </a:extLst>
                </p:cNvPr>
                <p:cNvSpPr txBox="1"/>
                <p:nvPr/>
              </p:nvSpPr>
              <p:spPr>
                <a:xfrm>
                  <a:off x="6359754" y="3519285"/>
                  <a:ext cx="2154757" cy="276999"/>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6" name="Picture 15">
            <a:hlinkClick r:id="rId3" action="ppaction://hlinksldjump"/>
            <a:extLst>
              <a:ext uri="{FF2B5EF4-FFF2-40B4-BE49-F238E27FC236}">
                <a16:creationId xmlns:a16="http://schemas.microsoft.com/office/drawing/2014/main" id="{53770D0A-81F4-4D41-AE84-9C5F878BB6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156008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5902-03FF-499D-A5FB-F1F1E33C7F23}"/>
              </a:ext>
            </a:extLst>
          </p:cNvPr>
          <p:cNvSpPr>
            <a:spLocks noGrp="1"/>
          </p:cNvSpPr>
          <p:nvPr>
            <p:ph type="title"/>
          </p:nvPr>
        </p:nvSpPr>
        <p:spPr/>
        <p:txBody>
          <a:bodyPr/>
          <a:lstStyle/>
          <a:p>
            <a:r>
              <a:rPr lang="en-GB" dirty="0"/>
              <a:t>Patients with severe liver disease (1)</a:t>
            </a:r>
          </a:p>
        </p:txBody>
      </p:sp>
      <p:sp>
        <p:nvSpPr>
          <p:cNvPr id="5" name="Text Placeholder 4">
            <a:extLst>
              <a:ext uri="{FF2B5EF4-FFF2-40B4-BE49-F238E27FC236}">
                <a16:creationId xmlns:a16="http://schemas.microsoft.com/office/drawing/2014/main" id="{6156E13C-F299-421A-82E9-DBC6377C472A}"/>
              </a:ext>
            </a:extLst>
          </p:cNvPr>
          <p:cNvSpPr>
            <a:spLocks noGrp="1"/>
          </p:cNvSpPr>
          <p:nvPr>
            <p:ph type="body" sz="quarter" idx="10"/>
          </p:nvPr>
        </p:nvSpPr>
        <p:spPr/>
        <p:txBody>
          <a:bodyPr/>
          <a:lstStyle/>
          <a:p>
            <a:pPr>
              <a:buSzPct val="120000"/>
              <a:defRPr/>
            </a:pPr>
            <a:r>
              <a:rPr lang="en-GB" dirty="0">
                <a:solidFill>
                  <a:schemeClr val="dk1"/>
                </a:solidFill>
              </a:rPr>
              <a:t>*Daily weight-based RBV (1,000 mg or 1,200 mg in patients &lt;75 kg or ≥75 kg, respectively); start RBV at a dose of 600 mg daily and adjust dose depending on tolerance</a:t>
            </a:r>
          </a:p>
          <a:p>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651159B1-6BA2-4172-B799-76A3B9209EAE}"/>
              </a:ext>
            </a:extLst>
          </p:cNvPr>
          <p:cNvSpPr>
            <a:spLocks noGrp="1"/>
          </p:cNvSpPr>
          <p:nvPr>
            <p:ph sz="half" idx="1"/>
          </p:nvPr>
        </p:nvSpPr>
        <p:spPr>
          <a:xfrm>
            <a:off x="319314" y="1340768"/>
            <a:ext cx="8506800" cy="830997"/>
          </a:xfrm>
        </p:spPr>
        <p:txBody>
          <a:bodyPr>
            <a:spAutoFit/>
          </a:bodyPr>
          <a:lstStyle/>
          <a:p>
            <a:r>
              <a:rPr lang="en-GB" sz="1600" dirty="0"/>
              <a:t>Due to efficacy, ease of use, safety and tolerability, IFN-free regimens are the only options in patients with </a:t>
            </a:r>
            <a:r>
              <a:rPr lang="en-GB" sz="1600" dirty="0">
                <a:solidFill>
                  <a:schemeClr val="dk1"/>
                </a:solidFill>
              </a:rPr>
              <a:t>decompensated (Child–Pugh B or C) cirrhosis without HCC awaiting liver transplantation (</a:t>
            </a:r>
            <a:r>
              <a:rPr lang="en-GB" sz="1600" b="1" dirty="0">
                <a:solidFill>
                  <a:schemeClr val="dk1"/>
                </a:solidFill>
              </a:rPr>
              <a:t>A1</a:t>
            </a:r>
            <a:r>
              <a:rPr lang="en-GB" sz="1600" dirty="0">
                <a:solidFill>
                  <a:schemeClr val="dk1"/>
                </a:solidFill>
              </a:rPr>
              <a:t>)</a:t>
            </a:r>
          </a:p>
        </p:txBody>
      </p:sp>
      <p:grpSp>
        <p:nvGrpSpPr>
          <p:cNvPr id="6" name="Group 5">
            <a:extLst>
              <a:ext uri="{FF2B5EF4-FFF2-40B4-BE49-F238E27FC236}">
                <a16:creationId xmlns:a16="http://schemas.microsoft.com/office/drawing/2014/main" id="{F3675E6F-0871-4EAA-A8B0-3812C9B65612}"/>
              </a:ext>
            </a:extLst>
          </p:cNvPr>
          <p:cNvGrpSpPr/>
          <p:nvPr/>
        </p:nvGrpSpPr>
        <p:grpSpPr>
          <a:xfrm>
            <a:off x="755650" y="2357153"/>
            <a:ext cx="7609210" cy="3200400"/>
            <a:chOff x="905301" y="3333391"/>
            <a:chExt cx="7609210" cy="3526598"/>
          </a:xfrm>
        </p:grpSpPr>
        <p:graphicFrame>
          <p:nvGraphicFramePr>
            <p:cNvPr id="7" name="Content Placeholder 4">
              <a:extLst>
                <a:ext uri="{FF2B5EF4-FFF2-40B4-BE49-F238E27FC236}">
                  <a16:creationId xmlns:a16="http://schemas.microsoft.com/office/drawing/2014/main" id="{5334DEBB-DA19-459C-B7E7-0BE0B72142EF}"/>
                </a:ext>
              </a:extLst>
            </p:cNvPr>
            <p:cNvGraphicFramePr>
              <a:graphicFrameLocks/>
            </p:cNvGraphicFramePr>
            <p:nvPr>
              <p:extLst>
                <p:ext uri="{D42A27DB-BD31-4B8C-83A1-F6EECF244321}">
                  <p14:modId xmlns:p14="http://schemas.microsoft.com/office/powerpoint/2010/main" val="1938696356"/>
                </p:ext>
              </p:extLst>
            </p:nvPr>
          </p:nvGraphicFramePr>
          <p:xfrm>
            <a:off x="905301" y="3333391"/>
            <a:ext cx="7560436" cy="3526598"/>
          </p:xfrm>
          <a:graphic>
            <a:graphicData uri="http://schemas.openxmlformats.org/drawingml/2006/table">
              <a:tbl>
                <a:tblPr firstRow="1" bandRow="1">
                  <a:tableStyleId>{5C22544A-7EE6-4342-B048-85BDC9FD1C3A}</a:tableStyleId>
                </a:tblPr>
                <a:tblGrid>
                  <a:gridCol w="6505358">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129929">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0">
                  <a:tc>
                    <a:txBody>
                      <a:bodyPr/>
                      <a:lstStyle/>
                      <a:p>
                        <a:r>
                          <a:rPr lang="en-GB" sz="1400" b="1" i="0" u="none" strike="noStrike" kern="1200" baseline="0" dirty="0">
                            <a:solidFill>
                              <a:schemeClr val="tx2"/>
                            </a:solidFill>
                            <a:latin typeface="+mn-lt"/>
                            <a:ea typeface="+mn-ea"/>
                            <a:cs typeface="+mn-cs"/>
                          </a:rPr>
                          <a:t>Indications for treatment </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MELD score &lt;18–20: treat prior to liver transplantation</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MELD score ≥18–20: </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Transplant first without antiviral treatment and treat HCV infection after transplantation </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Treat before transplant if waiting time exceeds 6 months (depending on the local situation)</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B</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B</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633761">
                  <a:tc>
                    <a:txBody>
                      <a:bodyPr/>
                      <a:lstStyle/>
                      <a:p>
                        <a:r>
                          <a:rPr lang="en-GB" sz="1400" b="1" i="0" u="none" strike="noStrike" kern="1200" baseline="0" dirty="0">
                            <a:solidFill>
                              <a:schemeClr val="tx2"/>
                            </a:solidFill>
                            <a:latin typeface="+mn-lt"/>
                            <a:ea typeface="+mn-ea"/>
                            <a:cs typeface="+mn-cs"/>
                          </a:rPr>
                          <a:t>Treatment (MELD score &lt;18–20)</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SOF/LDV (GT 1, 4, 5 and 6) or SOF/VEL (all genotypes) + RBV* for 12 weeks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PI-containing regimens are contraindicated</a:t>
                        </a:r>
                      </a:p>
                      <a:p>
                        <a:pPr marL="285750" indent="-285750">
                          <a:buClr>
                            <a:schemeClr val="tx2"/>
                          </a:buClr>
                          <a:buSzPct val="120000"/>
                          <a:buFont typeface="Arial" panose="020B0604020202020204" pitchFamily="34" charset="0"/>
                          <a:buChar char="•"/>
                        </a:pPr>
                        <a:r>
                          <a:rPr lang="en-GB" sz="1400" b="0" i="0" u="none" strike="noStrike" kern="1200" baseline="0" noProof="0" dirty="0">
                            <a:solidFill>
                              <a:schemeClr val="dk1"/>
                            </a:solidFill>
                            <a:latin typeface="+mn-lt"/>
                            <a:ea typeface="+mn-ea"/>
                            <a:cs typeface="+mn-cs"/>
                          </a:rPr>
                          <a:t>Contraindications/poor tolerance to RBV: SOF/LDV (GT 1, 4, 5, 6) or SOF/VEL (</a:t>
                        </a:r>
                        <a:r>
                          <a:rPr lang="en-GB" sz="1400" b="0" i="0" u="none" strike="noStrike" kern="1200" baseline="0" dirty="0">
                            <a:solidFill>
                              <a:schemeClr val="dk1"/>
                            </a:solidFill>
                            <a:latin typeface="+mn-lt"/>
                            <a:ea typeface="+mn-ea"/>
                            <a:cs typeface="+mn-cs"/>
                          </a:rPr>
                          <a:t>all genotypes</a:t>
                        </a:r>
                        <a:r>
                          <a:rPr lang="en-GB" sz="1400" b="0" i="0" u="none" strike="noStrike" kern="1200" baseline="0" noProof="0" dirty="0">
                            <a:solidFill>
                              <a:schemeClr val="dk1"/>
                            </a:solidFill>
                            <a:latin typeface="+mn-lt"/>
                            <a:ea typeface="+mn-ea"/>
                            <a:cs typeface="+mn-cs"/>
                          </a:rPr>
                          <a:t>) for 24 weeks</a:t>
                        </a:r>
                      </a:p>
                      <a:p>
                        <a:pPr marL="285750" indent="-285750">
                          <a:buClr>
                            <a:schemeClr val="tx2"/>
                          </a:buClr>
                          <a:buSzPct val="120000"/>
                          <a:buFont typeface="Arial" panose="020B0604020202020204" pitchFamily="34" charset="0"/>
                          <a:buChar char="•"/>
                        </a:pPr>
                        <a:endParaRPr lang="en-GB" sz="14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grpSp>
          <p:nvGrpSpPr>
            <p:cNvPr id="8" name="Group 7">
              <a:extLst>
                <a:ext uri="{FF2B5EF4-FFF2-40B4-BE49-F238E27FC236}">
                  <a16:creationId xmlns:a16="http://schemas.microsoft.com/office/drawing/2014/main" id="{E1873674-770C-4572-BC69-39EBD1EC3679}"/>
                </a:ext>
              </a:extLst>
            </p:cNvPr>
            <p:cNvGrpSpPr/>
            <p:nvPr/>
          </p:nvGrpSpPr>
          <p:grpSpPr>
            <a:xfrm>
              <a:off x="4367259" y="3333391"/>
              <a:ext cx="4147252" cy="276999"/>
              <a:chOff x="4367259" y="3519285"/>
              <a:chExt cx="4147252" cy="276999"/>
            </a:xfrm>
          </p:grpSpPr>
          <p:grpSp>
            <p:nvGrpSpPr>
              <p:cNvPr id="9" name="Group 8">
                <a:extLst>
                  <a:ext uri="{FF2B5EF4-FFF2-40B4-BE49-F238E27FC236}">
                    <a16:creationId xmlns:a16="http://schemas.microsoft.com/office/drawing/2014/main" id="{47D84309-4DDE-4BF5-B13B-B9D2FB1191C9}"/>
                  </a:ext>
                </a:extLst>
              </p:cNvPr>
              <p:cNvGrpSpPr/>
              <p:nvPr/>
            </p:nvGrpSpPr>
            <p:grpSpPr>
              <a:xfrm>
                <a:off x="4367259" y="3519285"/>
                <a:ext cx="1716865" cy="276999"/>
                <a:chOff x="4367259" y="3519285"/>
                <a:chExt cx="1716865" cy="276999"/>
              </a:xfrm>
            </p:grpSpPr>
            <p:sp>
              <p:nvSpPr>
                <p:cNvPr id="13" name="Rectangle 12">
                  <a:extLst>
                    <a:ext uri="{FF2B5EF4-FFF2-40B4-BE49-F238E27FC236}">
                      <a16:creationId xmlns:a16="http://schemas.microsoft.com/office/drawing/2014/main" id="{F3846D0D-1BB5-4FFA-BB2B-64F356241315}"/>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86CD10AC-6E12-47AA-872B-D3FE2C389614}"/>
                    </a:ext>
                  </a:extLst>
                </p:cNvPr>
                <p:cNvSpPr txBox="1"/>
                <p:nvPr/>
              </p:nvSpPr>
              <p:spPr>
                <a:xfrm>
                  <a:off x="4511258" y="3519285"/>
                  <a:ext cx="1572866" cy="276999"/>
                </a:xfrm>
                <a:prstGeom prst="rect">
                  <a:avLst/>
                </a:prstGeom>
                <a:noFill/>
              </p:spPr>
              <p:txBody>
                <a:bodyPr wrap="none" rtlCol="0">
                  <a:spAutoFit/>
                </a:bodyPr>
                <a:lstStyle/>
                <a:p>
                  <a:r>
                    <a:rPr lang="en-GB" sz="1200" b="1" dirty="0">
                      <a:solidFill>
                        <a:schemeClr val="bg1"/>
                      </a:solidFill>
                    </a:rPr>
                    <a:t>Grade of evidence</a:t>
                  </a:r>
                </a:p>
              </p:txBody>
            </p:sp>
          </p:grpSp>
          <p:grpSp>
            <p:nvGrpSpPr>
              <p:cNvPr id="10" name="Group 9">
                <a:extLst>
                  <a:ext uri="{FF2B5EF4-FFF2-40B4-BE49-F238E27FC236}">
                    <a16:creationId xmlns:a16="http://schemas.microsoft.com/office/drawing/2014/main" id="{2703AE22-4F3C-4F3C-A3F5-3A4DB9CC3BEC}"/>
                  </a:ext>
                </a:extLst>
              </p:cNvPr>
              <p:cNvGrpSpPr/>
              <p:nvPr/>
            </p:nvGrpSpPr>
            <p:grpSpPr>
              <a:xfrm>
                <a:off x="6215754" y="3519285"/>
                <a:ext cx="2298757" cy="276999"/>
                <a:chOff x="6215754" y="3519285"/>
                <a:chExt cx="2298757" cy="276999"/>
              </a:xfrm>
            </p:grpSpPr>
            <p:sp>
              <p:nvSpPr>
                <p:cNvPr id="11" name="Rectangle 10">
                  <a:extLst>
                    <a:ext uri="{FF2B5EF4-FFF2-40B4-BE49-F238E27FC236}">
                      <a16:creationId xmlns:a16="http://schemas.microsoft.com/office/drawing/2014/main" id="{4885B717-6882-4AE4-8D3E-EED44EE8BBF2}"/>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2" name="TextBox 11">
                  <a:extLst>
                    <a:ext uri="{FF2B5EF4-FFF2-40B4-BE49-F238E27FC236}">
                      <a16:creationId xmlns:a16="http://schemas.microsoft.com/office/drawing/2014/main" id="{1C2F729E-C2B0-4DA5-8FD1-CD73F0B64ADD}"/>
                    </a:ext>
                  </a:extLst>
                </p:cNvPr>
                <p:cNvSpPr txBox="1"/>
                <p:nvPr/>
              </p:nvSpPr>
              <p:spPr>
                <a:xfrm>
                  <a:off x="6359754" y="3519285"/>
                  <a:ext cx="2154757" cy="276999"/>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6" name="Picture 15">
            <a:hlinkClick r:id="rId3" action="ppaction://hlinksldjump"/>
            <a:extLst>
              <a:ext uri="{FF2B5EF4-FFF2-40B4-BE49-F238E27FC236}">
                <a16:creationId xmlns:a16="http://schemas.microsoft.com/office/drawing/2014/main" id="{BDC24E34-2487-44D5-9B03-9A04BC32BD4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549497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A5902-03FF-499D-A5FB-F1F1E33C7F23}"/>
              </a:ext>
            </a:extLst>
          </p:cNvPr>
          <p:cNvSpPr>
            <a:spLocks noGrp="1"/>
          </p:cNvSpPr>
          <p:nvPr>
            <p:ph type="title"/>
          </p:nvPr>
        </p:nvSpPr>
        <p:spPr/>
        <p:txBody>
          <a:bodyPr/>
          <a:lstStyle/>
          <a:p>
            <a:r>
              <a:rPr lang="en-GB" dirty="0"/>
              <a:t>Patients with severe liver disease (2)</a:t>
            </a:r>
          </a:p>
        </p:txBody>
      </p:sp>
      <p:sp>
        <p:nvSpPr>
          <p:cNvPr id="5" name="Text Placeholder 4">
            <a:extLst>
              <a:ext uri="{FF2B5EF4-FFF2-40B4-BE49-F238E27FC236}">
                <a16:creationId xmlns:a16="http://schemas.microsoft.com/office/drawing/2014/main" id="{6156E13C-F299-421A-82E9-DBC6377C472A}"/>
              </a:ext>
            </a:extLst>
          </p:cNvPr>
          <p:cNvSpPr>
            <a:spLocks noGrp="1"/>
          </p:cNvSpPr>
          <p:nvPr>
            <p:ph type="body" sz="quarter" idx="10"/>
          </p:nvPr>
        </p:nvSpPr>
        <p:spPr>
          <a:xfrm>
            <a:off x="4925" y="6065520"/>
            <a:ext cx="7519403" cy="791401"/>
          </a:xfrm>
        </p:spPr>
        <p:txBody>
          <a:bodyPr/>
          <a:lstStyle/>
          <a:p>
            <a:pPr lvl="0">
              <a:buSzPct val="120000"/>
              <a:defRPr/>
            </a:pPr>
            <a:r>
              <a:rPr lang="en-GB" dirty="0">
                <a:solidFill>
                  <a:schemeClr val="dk1"/>
                </a:solidFill>
              </a:rPr>
              <a:t>*Monitor immunosuppressant drug levels and dose adjust;</a:t>
            </a:r>
          </a:p>
          <a:p>
            <a:pPr>
              <a:buSzPct val="120000"/>
              <a:defRPr/>
            </a:pPr>
            <a:r>
              <a:rPr lang="en-GB" baseline="30000" dirty="0">
                <a:solidFill>
                  <a:schemeClr val="dk1"/>
                </a:solidFill>
              </a:rPr>
              <a:t>†</a:t>
            </a:r>
            <a:r>
              <a:rPr lang="en-GB" dirty="0">
                <a:solidFill>
                  <a:schemeClr val="dk1"/>
                </a:solidFill>
              </a:rPr>
              <a:t>Daily weight-based RBV (1,000 mg or 1,200 mg in patients &lt;75 kg or ≥75 kg, respectively); start RBV at a dose of 600 mg daily and adjust dose depending on tolerance</a:t>
            </a:r>
          </a:p>
          <a:p>
            <a:r>
              <a:rPr lang="en-GB" dirty="0"/>
              <a:t>EASL CPG HCV. J Hepatol 2018;</a:t>
            </a:r>
            <a:r>
              <a:rPr lang="en-US" dirty="0"/>
              <a:t>69:461–511.</a:t>
            </a:r>
            <a:endParaRPr lang="en-GB" dirty="0"/>
          </a:p>
        </p:txBody>
      </p:sp>
      <p:grpSp>
        <p:nvGrpSpPr>
          <p:cNvPr id="6" name="Group 5">
            <a:extLst>
              <a:ext uri="{FF2B5EF4-FFF2-40B4-BE49-F238E27FC236}">
                <a16:creationId xmlns:a16="http://schemas.microsoft.com/office/drawing/2014/main" id="{F3675E6F-0871-4EAA-A8B0-3812C9B65612}"/>
              </a:ext>
            </a:extLst>
          </p:cNvPr>
          <p:cNvGrpSpPr/>
          <p:nvPr/>
        </p:nvGrpSpPr>
        <p:grpSpPr>
          <a:xfrm>
            <a:off x="755650" y="1233488"/>
            <a:ext cx="7609210" cy="4627890"/>
            <a:chOff x="905301" y="3333391"/>
            <a:chExt cx="7609210" cy="5099587"/>
          </a:xfrm>
        </p:grpSpPr>
        <p:graphicFrame>
          <p:nvGraphicFramePr>
            <p:cNvPr id="7" name="Content Placeholder 4">
              <a:extLst>
                <a:ext uri="{FF2B5EF4-FFF2-40B4-BE49-F238E27FC236}">
                  <a16:creationId xmlns:a16="http://schemas.microsoft.com/office/drawing/2014/main" id="{5334DEBB-DA19-459C-B7E7-0BE0B72142EF}"/>
                </a:ext>
              </a:extLst>
            </p:cNvPr>
            <p:cNvGraphicFramePr>
              <a:graphicFrameLocks/>
            </p:cNvGraphicFramePr>
            <p:nvPr>
              <p:extLst>
                <p:ext uri="{D42A27DB-BD31-4B8C-83A1-F6EECF244321}">
                  <p14:modId xmlns:p14="http://schemas.microsoft.com/office/powerpoint/2010/main" val="410211852"/>
                </p:ext>
              </p:extLst>
            </p:nvPr>
          </p:nvGraphicFramePr>
          <p:xfrm>
            <a:off x="905301" y="3333391"/>
            <a:ext cx="7560436" cy="5099587"/>
          </p:xfrm>
          <a:graphic>
            <a:graphicData uri="http://schemas.openxmlformats.org/drawingml/2006/table">
              <a:tbl>
                <a:tblPr firstRow="1" bandRow="1">
                  <a:tableStyleId>{5C22544A-7EE6-4342-B048-85BDC9FD1C3A}</a:tableStyleId>
                </a:tblPr>
                <a:tblGrid>
                  <a:gridCol w="6505358">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330443">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883524">
                  <a:tc>
                    <a:txBody>
                      <a:bodyPr/>
                      <a:lstStyle/>
                      <a:p>
                        <a:r>
                          <a:rPr lang="en-GB" sz="1400" b="1" i="0" u="none" strike="noStrike" kern="1200" baseline="0" dirty="0">
                            <a:solidFill>
                              <a:schemeClr val="tx2"/>
                            </a:solidFill>
                            <a:latin typeface="+mn-lt"/>
                            <a:ea typeface="+mn-ea"/>
                            <a:cs typeface="+mn-cs"/>
                          </a:rPr>
                          <a:t>Post-liver transplant recurrence</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All patients with post-transplant recurrence should be considered for therapy</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Treatment should be initiated early after transplantation (≥3 months)</a:t>
                        </a:r>
                      </a:p>
                      <a:p>
                        <a:pPr marL="285750" indent="-285750">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Treatments include:</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dk1"/>
                            </a:solidFill>
                            <a:latin typeface="+mn-lt"/>
                            <a:ea typeface="+mn-ea"/>
                            <a:cs typeface="+mn-cs"/>
                          </a:rPr>
                          <a:t>SOF/</a:t>
                        </a:r>
                        <a:r>
                          <a:rPr lang="en-GB" sz="1300" b="0" i="0" u="none" strike="noStrike" kern="1200" baseline="0" dirty="0">
                            <a:solidFill>
                              <a:schemeClr val="tx1"/>
                            </a:solidFill>
                            <a:latin typeface="+mn-lt"/>
                            <a:ea typeface="+mn-ea"/>
                            <a:cs typeface="+mn-cs"/>
                          </a:rPr>
                          <a:t>VEL for 12 weeks (all genotypes)</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tx1"/>
                            </a:solidFill>
                            <a:latin typeface="+mn-lt"/>
                            <a:ea typeface="+mn-ea"/>
                            <a:cs typeface="+mn-cs"/>
                          </a:rPr>
                          <a:t>SOF/LDV for 12 weeks (GT 1, 4, 5, 6)</a:t>
                        </a:r>
                      </a:p>
                      <a:p>
                        <a:pPr marL="627063" indent="-285750">
                          <a:buClr>
                            <a:schemeClr val="tx2"/>
                          </a:buClr>
                          <a:buSzPct val="100000"/>
                          <a:buFont typeface="Arial" panose="020B0604020202020204" pitchFamily="34" charset="0"/>
                          <a:buChar char="–"/>
                        </a:pPr>
                        <a:r>
                          <a:rPr lang="en-GB" sz="1300" b="0" i="0" u="none" strike="noStrike" kern="1200" baseline="0" dirty="0">
                            <a:solidFill>
                              <a:schemeClr val="tx1"/>
                            </a:solidFill>
                            <a:latin typeface="+mn-lt"/>
                            <a:ea typeface="+mn-ea"/>
                            <a:cs typeface="+mn-cs"/>
                          </a:rPr>
                          <a:t>GLE/PIB for 12 weeks (eGFR ≤</a:t>
                        </a:r>
                        <a:r>
                          <a:rPr lang="en-GB" sz="1300" b="0" i="0" u="none" strike="noStrike" kern="1200" baseline="0" dirty="0">
                            <a:solidFill>
                              <a:schemeClr val="dk1"/>
                            </a:solidFill>
                            <a:latin typeface="+mn-lt"/>
                            <a:ea typeface="+mn-ea"/>
                            <a:cs typeface="+mn-cs"/>
                          </a:rPr>
                          <a:t>30 mL/min/1.73 m</a:t>
                        </a:r>
                        <a:r>
                          <a:rPr lang="en-GB" sz="1300" b="0" i="0" u="none" strike="noStrike" kern="1200" baseline="30000" dirty="0">
                            <a:solidFill>
                              <a:schemeClr val="dk1"/>
                            </a:solidFill>
                            <a:latin typeface="+mn-lt"/>
                            <a:ea typeface="+mn-ea"/>
                            <a:cs typeface="+mn-cs"/>
                          </a:rPr>
                          <a:t>2</a:t>
                        </a:r>
                        <a:r>
                          <a:rPr lang="en-GB" sz="1300" b="0" i="0" u="none" strike="noStrike" kern="1200" baseline="0" dirty="0">
                            <a:solidFill>
                              <a:schemeClr val="dk1"/>
                            </a:solidFill>
                            <a:latin typeface="+mn-lt"/>
                            <a:ea typeface="+mn-ea"/>
                            <a:cs typeface="+mn-cs"/>
                          </a:rPr>
                          <a:t>; all genotypes)*</a:t>
                        </a:r>
                        <a:endParaRPr lang="en-GB" sz="1300" b="0" i="0" u="none" strike="noStrike" kern="1200" baseline="30000" dirty="0">
                          <a:solidFill>
                            <a:schemeClr val="dk1"/>
                          </a:solidFill>
                          <a:latin typeface="+mn-lt"/>
                          <a:ea typeface="+mn-ea"/>
                          <a:cs typeface="+mn-cs"/>
                        </a:endParaRP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300" b="0" i="0" u="none" strike="noStrike" kern="1200" baseline="0" dirty="0">
                            <a:solidFill>
                              <a:schemeClr val="dk1"/>
                            </a:solidFill>
                            <a:latin typeface="+mn-lt"/>
                            <a:ea typeface="+mn-ea"/>
                            <a:cs typeface="+mn-cs"/>
                          </a:rPr>
                          <a:t>SOF/LDV or SOF/LDV + RBV for 24 weeks (decompensated cirrhosis)</a:t>
                        </a:r>
                        <a:r>
                          <a:rPr lang="en-GB" sz="1300" b="0" i="0" u="none" strike="noStrike" kern="1200" baseline="30000" dirty="0">
                            <a:solidFill>
                              <a:schemeClr val="dk1"/>
                            </a:solidFill>
                            <a:latin typeface="+mn-lt"/>
                            <a:ea typeface="+mn-ea"/>
                            <a:cs typeface="+mn-cs"/>
                          </a:rPr>
                          <a:t>†</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2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p>
                        <a:pPr algn="ctr"/>
                        <a:r>
                          <a:rPr lang="en-GB" sz="1400" dirty="0">
                            <a:solidFill>
                              <a:schemeClr val="tx1"/>
                            </a:solidFill>
                            <a:latin typeface="Arial" panose="020B0604020202020204" pitchFamily="34" charset="0"/>
                            <a:cs typeface="Arial" panose="020B0604020202020204" pitchFamily="34" charset="0"/>
                          </a:rPr>
                          <a:t>B</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2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1255683">
                  <a:tc>
                    <a:txBody>
                      <a:bodyPr/>
                      <a:lstStyle/>
                      <a:p>
                        <a:r>
                          <a:rPr lang="en-GB" sz="1400" b="1" i="0" u="none" strike="noStrike" kern="1200" baseline="0" dirty="0">
                            <a:solidFill>
                              <a:schemeClr val="tx2"/>
                            </a:solidFill>
                            <a:latin typeface="+mn-lt"/>
                            <a:ea typeface="+mn-ea"/>
                            <a:cs typeface="+mn-cs"/>
                          </a:rPr>
                          <a:t>HCC with an indication for liver transplant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Liver transplantation must be </a:t>
                        </a:r>
                        <a:r>
                          <a:rPr lang="en-GB" sz="1400" b="0" i="0" u="none" strike="noStrike" kern="1200" baseline="0" dirty="0">
                            <a:solidFill>
                              <a:schemeClr val="tx1"/>
                            </a:solidFill>
                            <a:latin typeface="+mn-lt"/>
                            <a:ea typeface="+mn-ea"/>
                            <a:cs typeface="+mn-cs"/>
                          </a:rPr>
                          <a:t>considered the main </a:t>
                        </a:r>
                        <a:r>
                          <a:rPr lang="en-GB" sz="1400" b="0" i="0" u="none" strike="noStrike" kern="1200" baseline="0" dirty="0">
                            <a:solidFill>
                              <a:schemeClr val="dk1"/>
                            </a:solidFill>
                            <a:latin typeface="+mn-lt"/>
                            <a:ea typeface="+mn-ea"/>
                            <a:cs typeface="+mn-cs"/>
                          </a:rPr>
                          <a:t>therapeutic goal</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Make treatment decisions on a case by case basis through MDT discussion</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HCV treatment can be initiated before or delayed until after transplantation, depending on circumstances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400" dirty="0">
                          <a:solidFill>
                            <a:schemeClr val="tx1"/>
                          </a:solidFill>
                          <a:latin typeface="Arial" panose="020B0604020202020204" pitchFamily="34" charset="0"/>
                          <a:cs typeface="Arial" panose="020B0604020202020204" pitchFamily="34" charset="0"/>
                        </a:endParaRP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1/2</a:t>
                        </a:r>
                      </a:p>
                      <a:p>
                        <a:pPr algn="ctr"/>
                        <a:endParaRPr lang="en-GB" sz="1400" dirty="0">
                          <a:solidFill>
                            <a:schemeClr val="tx1"/>
                          </a:solidFill>
                          <a:latin typeface="Arial" panose="020B0604020202020204" pitchFamily="34" charset="0"/>
                          <a:cs typeface="Arial" panose="020B0604020202020204" pitchFamily="34" charset="0"/>
                        </a:endParaRP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1024373">
                  <a:tc>
                    <a:txBody>
                      <a:bodyPr/>
                      <a:lstStyle/>
                      <a:p>
                        <a:r>
                          <a:rPr lang="en-GB" sz="1400" b="1" i="0" u="none" strike="noStrike" kern="1200" baseline="0" dirty="0">
                            <a:solidFill>
                              <a:schemeClr val="tx2"/>
                            </a:solidFill>
                            <a:latin typeface="+mn-lt"/>
                            <a:ea typeface="+mn-ea"/>
                            <a:cs typeface="+mn-cs"/>
                          </a:rPr>
                          <a:t>HCC without an indication for liver transplant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HCV treatment should not be withheld but HCC surveillance should be carried out post-SVR</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i="0" u="none" strike="noStrike" kern="1200" baseline="0" noProof="0" dirty="0">
                            <a:solidFill>
                              <a:schemeClr val="dk1"/>
                            </a:solidFill>
                            <a:latin typeface="+mn-lt"/>
                            <a:ea typeface="+mn-ea"/>
                            <a:cs typeface="+mn-cs"/>
                          </a:rPr>
                          <a:t>Use the same DAA regimens as for patients with </a:t>
                        </a:r>
                        <a:r>
                          <a:rPr lang="en-GB" sz="1400" dirty="0">
                            <a:solidFill>
                              <a:schemeClr val="dk1"/>
                            </a:solidFill>
                          </a:rPr>
                          <a:t>decompensated cirrhosis without HCC awaiting liver transplantation </a:t>
                        </a:r>
                        <a:endParaRPr lang="en-GB" sz="1400" b="0" i="0" u="none" strike="noStrike" kern="1200" baseline="0" noProof="0" dirty="0">
                          <a:solidFill>
                            <a:schemeClr val="dk1"/>
                          </a:solidFill>
                          <a:latin typeface="+mn-lt"/>
                          <a:ea typeface="+mn-ea"/>
                          <a:cs typeface="+mn-cs"/>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endParaRPr lang="en-GB" sz="1400" dirty="0">
                          <a:solidFill>
                            <a:schemeClr val="tx1"/>
                          </a:solidFill>
                          <a:latin typeface="Arial" panose="020B0604020202020204" pitchFamily="34" charset="0"/>
                          <a:cs typeface="Arial" panose="020B0604020202020204" pitchFamily="34" charset="0"/>
                        </a:endParaRP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endParaRPr lang="en-GB" sz="1400" dirty="0">
                          <a:solidFill>
                            <a:schemeClr val="tx1"/>
                          </a:solidFill>
                          <a:latin typeface="Arial" panose="020B0604020202020204" pitchFamily="34" charset="0"/>
                          <a:cs typeface="Arial" panose="020B0604020202020204" pitchFamily="34" charset="0"/>
                        </a:endParaRP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35544428"/>
                    </a:ext>
                  </a:extLst>
                </a:tr>
              </a:tbl>
            </a:graphicData>
          </a:graphic>
        </p:graphicFrame>
        <p:grpSp>
          <p:nvGrpSpPr>
            <p:cNvPr id="8" name="Group 7">
              <a:extLst>
                <a:ext uri="{FF2B5EF4-FFF2-40B4-BE49-F238E27FC236}">
                  <a16:creationId xmlns:a16="http://schemas.microsoft.com/office/drawing/2014/main" id="{E1873674-770C-4572-BC69-39EBD1EC3679}"/>
                </a:ext>
              </a:extLst>
            </p:cNvPr>
            <p:cNvGrpSpPr/>
            <p:nvPr/>
          </p:nvGrpSpPr>
          <p:grpSpPr>
            <a:xfrm>
              <a:off x="4367259" y="3333391"/>
              <a:ext cx="4147252" cy="276999"/>
              <a:chOff x="4367259" y="3519285"/>
              <a:chExt cx="4147252" cy="276999"/>
            </a:xfrm>
          </p:grpSpPr>
          <p:grpSp>
            <p:nvGrpSpPr>
              <p:cNvPr id="9" name="Group 8">
                <a:extLst>
                  <a:ext uri="{FF2B5EF4-FFF2-40B4-BE49-F238E27FC236}">
                    <a16:creationId xmlns:a16="http://schemas.microsoft.com/office/drawing/2014/main" id="{47D84309-4DDE-4BF5-B13B-B9D2FB1191C9}"/>
                  </a:ext>
                </a:extLst>
              </p:cNvPr>
              <p:cNvGrpSpPr/>
              <p:nvPr/>
            </p:nvGrpSpPr>
            <p:grpSpPr>
              <a:xfrm>
                <a:off x="4367259" y="3519285"/>
                <a:ext cx="1716865" cy="276999"/>
                <a:chOff x="4367259" y="3519285"/>
                <a:chExt cx="1716865" cy="276999"/>
              </a:xfrm>
            </p:grpSpPr>
            <p:sp>
              <p:nvSpPr>
                <p:cNvPr id="13" name="Rectangle 12">
                  <a:extLst>
                    <a:ext uri="{FF2B5EF4-FFF2-40B4-BE49-F238E27FC236}">
                      <a16:creationId xmlns:a16="http://schemas.microsoft.com/office/drawing/2014/main" id="{F3846D0D-1BB5-4FFA-BB2B-64F356241315}"/>
                    </a:ext>
                  </a:extLst>
                </p:cNvPr>
                <p:cNvSpPr/>
                <p:nvPr/>
              </p:nvSpPr>
              <p:spPr>
                <a:xfrm>
                  <a:off x="4367259" y="3585784"/>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86CD10AC-6E12-47AA-872B-D3FE2C389614}"/>
                    </a:ext>
                  </a:extLst>
                </p:cNvPr>
                <p:cNvSpPr txBox="1"/>
                <p:nvPr/>
              </p:nvSpPr>
              <p:spPr>
                <a:xfrm>
                  <a:off x="4511258" y="3519285"/>
                  <a:ext cx="1572866" cy="276999"/>
                </a:xfrm>
                <a:prstGeom prst="rect">
                  <a:avLst/>
                </a:prstGeom>
                <a:noFill/>
              </p:spPr>
              <p:txBody>
                <a:bodyPr wrap="none" rtlCol="0">
                  <a:spAutoFit/>
                </a:bodyPr>
                <a:lstStyle/>
                <a:p>
                  <a:r>
                    <a:rPr lang="en-GB" sz="1200" b="1" dirty="0">
                      <a:solidFill>
                        <a:schemeClr val="bg1"/>
                      </a:solidFill>
                    </a:rPr>
                    <a:t>Grade of evidence</a:t>
                  </a:r>
                </a:p>
              </p:txBody>
            </p:sp>
          </p:grpSp>
          <p:grpSp>
            <p:nvGrpSpPr>
              <p:cNvPr id="10" name="Group 9">
                <a:extLst>
                  <a:ext uri="{FF2B5EF4-FFF2-40B4-BE49-F238E27FC236}">
                    <a16:creationId xmlns:a16="http://schemas.microsoft.com/office/drawing/2014/main" id="{2703AE22-4F3C-4F3C-A3F5-3A4DB9CC3BEC}"/>
                  </a:ext>
                </a:extLst>
              </p:cNvPr>
              <p:cNvGrpSpPr/>
              <p:nvPr/>
            </p:nvGrpSpPr>
            <p:grpSpPr>
              <a:xfrm>
                <a:off x="6215754" y="3519285"/>
                <a:ext cx="2298757" cy="276999"/>
                <a:chOff x="6215754" y="3519285"/>
                <a:chExt cx="2298757" cy="276999"/>
              </a:xfrm>
            </p:grpSpPr>
            <p:sp>
              <p:nvSpPr>
                <p:cNvPr id="11" name="Rectangle 10">
                  <a:extLst>
                    <a:ext uri="{FF2B5EF4-FFF2-40B4-BE49-F238E27FC236}">
                      <a16:creationId xmlns:a16="http://schemas.microsoft.com/office/drawing/2014/main" id="{4885B717-6882-4AE4-8D3E-EED44EE8BBF2}"/>
                    </a:ext>
                  </a:extLst>
                </p:cNvPr>
                <p:cNvSpPr/>
                <p:nvPr/>
              </p:nvSpPr>
              <p:spPr>
                <a:xfrm>
                  <a:off x="6215754" y="3585784"/>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2" name="TextBox 11">
                  <a:extLst>
                    <a:ext uri="{FF2B5EF4-FFF2-40B4-BE49-F238E27FC236}">
                      <a16:creationId xmlns:a16="http://schemas.microsoft.com/office/drawing/2014/main" id="{1C2F729E-C2B0-4DA5-8FD1-CD73F0B64ADD}"/>
                    </a:ext>
                  </a:extLst>
                </p:cNvPr>
                <p:cNvSpPr txBox="1"/>
                <p:nvPr/>
              </p:nvSpPr>
              <p:spPr>
                <a:xfrm>
                  <a:off x="6359754" y="3519285"/>
                  <a:ext cx="2154757" cy="276999"/>
                </a:xfrm>
                <a:prstGeom prst="rect">
                  <a:avLst/>
                </a:prstGeom>
                <a:noFill/>
              </p:spPr>
              <p:txBody>
                <a:bodyPr wrap="none" rtlCol="0">
                  <a:spAutoFit/>
                </a:bodyPr>
                <a:lstStyle/>
                <a:p>
                  <a:r>
                    <a:rPr lang="en-GB" sz="1200" b="1" dirty="0">
                      <a:solidFill>
                        <a:schemeClr val="bg1"/>
                      </a:solidFill>
                    </a:rPr>
                    <a:t>Grade of recommendation</a:t>
                  </a:r>
                </a:p>
              </p:txBody>
            </p:sp>
          </p:grpSp>
        </p:grpSp>
      </p:grpSp>
      <p:pic>
        <p:nvPicPr>
          <p:cNvPr id="16" name="Picture 15">
            <a:hlinkClick r:id="rId3" action="ppaction://hlinksldjump"/>
            <a:extLst>
              <a:ext uri="{FF2B5EF4-FFF2-40B4-BE49-F238E27FC236}">
                <a16:creationId xmlns:a16="http://schemas.microsoft.com/office/drawing/2014/main" id="{5AA96668-1962-4C6E-9336-08A9C288643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094091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E716-D375-49D3-BC41-667B8348AE9D}"/>
              </a:ext>
            </a:extLst>
          </p:cNvPr>
          <p:cNvSpPr>
            <a:spLocks noGrp="1"/>
          </p:cNvSpPr>
          <p:nvPr>
            <p:ph type="title"/>
          </p:nvPr>
        </p:nvSpPr>
        <p:spPr/>
        <p:txBody>
          <a:bodyPr>
            <a:normAutofit/>
          </a:bodyPr>
          <a:lstStyle/>
          <a:p>
            <a:r>
              <a:rPr lang="en-GB" dirty="0"/>
              <a:t>Treatment of special groups</a:t>
            </a:r>
          </a:p>
        </p:txBody>
      </p:sp>
      <p:sp>
        <p:nvSpPr>
          <p:cNvPr id="5" name="Text Placeholder 4">
            <a:extLst>
              <a:ext uri="{FF2B5EF4-FFF2-40B4-BE49-F238E27FC236}">
                <a16:creationId xmlns:a16="http://schemas.microsoft.com/office/drawing/2014/main" id="{D04FDA41-80B1-4E46-A2EB-8F40075B0F74}"/>
              </a:ext>
            </a:extLst>
          </p:cNvPr>
          <p:cNvSpPr>
            <a:spLocks noGrp="1"/>
          </p:cNvSpPr>
          <p:nvPr>
            <p:ph type="body" sz="quarter" idx="10"/>
          </p:nvPr>
        </p:nvSpPr>
        <p:spPr>
          <a:xfrm>
            <a:off x="4925" y="6479931"/>
            <a:ext cx="7519403" cy="376990"/>
          </a:xfrm>
        </p:spPr>
        <p:txBody>
          <a:bodyPr/>
          <a:lstStyle/>
          <a:p>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07EB342A-27F2-4B14-9EC1-B4E0EFDD9CBD}"/>
              </a:ext>
            </a:extLst>
          </p:cNvPr>
          <p:cNvSpPr>
            <a:spLocks noGrp="1"/>
          </p:cNvSpPr>
          <p:nvPr>
            <p:ph sz="half" idx="1"/>
          </p:nvPr>
        </p:nvSpPr>
        <p:spPr/>
        <p:txBody>
          <a:bodyPr/>
          <a:lstStyle/>
          <a:p>
            <a:r>
              <a:rPr lang="en-GB" dirty="0"/>
              <a:t>HBV-HCV coinfection </a:t>
            </a:r>
          </a:p>
          <a:p>
            <a:r>
              <a:rPr lang="en-GB" dirty="0"/>
              <a:t>Immune-complex mediated manifestations of CHC</a:t>
            </a:r>
          </a:p>
          <a:p>
            <a:r>
              <a:rPr lang="en-GB" dirty="0"/>
              <a:t>Patients with renal impairment, including haemodialysis</a:t>
            </a:r>
          </a:p>
          <a:p>
            <a:r>
              <a:rPr lang="en-GB" dirty="0"/>
              <a:t>Non-hepatic solid organ transplant recipients</a:t>
            </a:r>
          </a:p>
          <a:p>
            <a:r>
              <a:rPr lang="en-GB" dirty="0"/>
              <a:t>Recipients of an HCV+ organ transplant</a:t>
            </a:r>
          </a:p>
          <a:p>
            <a:r>
              <a:rPr lang="en-GB" dirty="0"/>
              <a:t>PWID and patients receiving OST</a:t>
            </a:r>
          </a:p>
          <a:p>
            <a:r>
              <a:rPr lang="en-GB" dirty="0"/>
              <a:t>Haemoglobinopathies and bleeding disorders</a:t>
            </a:r>
          </a:p>
          <a:p>
            <a:r>
              <a:rPr lang="en-GB" dirty="0"/>
              <a:t>Adolescents and children</a:t>
            </a:r>
          </a:p>
          <a:p>
            <a:endParaRPr lang="en-GB" dirty="0"/>
          </a:p>
        </p:txBody>
      </p:sp>
      <p:sp>
        <p:nvSpPr>
          <p:cNvPr id="7" name="Rectangle 6">
            <a:hlinkClick r:id="rId3" action="ppaction://hlinksldjump"/>
            <a:extLst>
              <a:ext uri="{FF2B5EF4-FFF2-40B4-BE49-F238E27FC236}">
                <a16:creationId xmlns:a16="http://schemas.microsoft.com/office/drawing/2014/main" id="{F8C455A7-BB70-43BB-89E2-09111962EE47}"/>
              </a:ext>
            </a:extLst>
          </p:cNvPr>
          <p:cNvSpPr/>
          <p:nvPr/>
        </p:nvSpPr>
        <p:spPr>
          <a:xfrm>
            <a:off x="707117" y="1379913"/>
            <a:ext cx="256440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4" action="ppaction://hlinksldjump"/>
            <a:extLst>
              <a:ext uri="{FF2B5EF4-FFF2-40B4-BE49-F238E27FC236}">
                <a16:creationId xmlns:a16="http://schemas.microsoft.com/office/drawing/2014/main" id="{AACD453A-8747-4D69-8B88-1BEEEE647024}"/>
              </a:ext>
            </a:extLst>
          </p:cNvPr>
          <p:cNvSpPr/>
          <p:nvPr/>
        </p:nvSpPr>
        <p:spPr>
          <a:xfrm>
            <a:off x="707117" y="1755833"/>
            <a:ext cx="579528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hlinkClick r:id="rId5" action="ppaction://hlinksldjump"/>
            <a:extLst>
              <a:ext uri="{FF2B5EF4-FFF2-40B4-BE49-F238E27FC236}">
                <a16:creationId xmlns:a16="http://schemas.microsoft.com/office/drawing/2014/main" id="{6C48607B-EE0D-4DBF-BC76-76365C86E34C}"/>
              </a:ext>
            </a:extLst>
          </p:cNvPr>
          <p:cNvSpPr/>
          <p:nvPr/>
        </p:nvSpPr>
        <p:spPr>
          <a:xfrm>
            <a:off x="707117" y="2101273"/>
            <a:ext cx="632360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hlinkClick r:id="rId6" action="ppaction://hlinksldjump"/>
            <a:extLst>
              <a:ext uri="{FF2B5EF4-FFF2-40B4-BE49-F238E27FC236}">
                <a16:creationId xmlns:a16="http://schemas.microsoft.com/office/drawing/2014/main" id="{57967E34-AD90-4F9C-BC87-48383C50C8AD}"/>
              </a:ext>
            </a:extLst>
          </p:cNvPr>
          <p:cNvSpPr/>
          <p:nvPr/>
        </p:nvSpPr>
        <p:spPr>
          <a:xfrm>
            <a:off x="707117" y="2477193"/>
            <a:ext cx="508408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7" action="ppaction://hlinksldjump"/>
            <a:extLst>
              <a:ext uri="{FF2B5EF4-FFF2-40B4-BE49-F238E27FC236}">
                <a16:creationId xmlns:a16="http://schemas.microsoft.com/office/drawing/2014/main" id="{B7C60024-433B-4833-AD06-D06FC73D9385}"/>
              </a:ext>
            </a:extLst>
          </p:cNvPr>
          <p:cNvSpPr/>
          <p:nvPr/>
        </p:nvSpPr>
        <p:spPr>
          <a:xfrm>
            <a:off x="707117" y="2842953"/>
            <a:ext cx="474880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8" action="ppaction://hlinksldjump"/>
            <a:extLst>
              <a:ext uri="{FF2B5EF4-FFF2-40B4-BE49-F238E27FC236}">
                <a16:creationId xmlns:a16="http://schemas.microsoft.com/office/drawing/2014/main" id="{9746A8EB-4CC6-4B01-ABFE-D7F5E8718C1C}"/>
              </a:ext>
            </a:extLst>
          </p:cNvPr>
          <p:cNvSpPr/>
          <p:nvPr/>
        </p:nvSpPr>
        <p:spPr>
          <a:xfrm>
            <a:off x="707117" y="3198553"/>
            <a:ext cx="392584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9" action="ppaction://hlinksldjump"/>
            <a:extLst>
              <a:ext uri="{FF2B5EF4-FFF2-40B4-BE49-F238E27FC236}">
                <a16:creationId xmlns:a16="http://schemas.microsoft.com/office/drawing/2014/main" id="{1BC13C48-C648-4963-8118-840BBCBC341E}"/>
              </a:ext>
            </a:extLst>
          </p:cNvPr>
          <p:cNvSpPr/>
          <p:nvPr/>
        </p:nvSpPr>
        <p:spPr>
          <a:xfrm>
            <a:off x="707117" y="3574473"/>
            <a:ext cx="518568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hlinkClick r:id="rId10" action="ppaction://hlinksldjump"/>
            <a:extLst>
              <a:ext uri="{FF2B5EF4-FFF2-40B4-BE49-F238E27FC236}">
                <a16:creationId xmlns:a16="http://schemas.microsoft.com/office/drawing/2014/main" id="{F7705C9F-C43D-44C8-914D-62D5F6A0457D}"/>
              </a:ext>
            </a:extLst>
          </p:cNvPr>
          <p:cNvSpPr/>
          <p:nvPr/>
        </p:nvSpPr>
        <p:spPr>
          <a:xfrm>
            <a:off x="707117" y="3909753"/>
            <a:ext cx="2930163"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hlinkClick r:id="rId11" action="ppaction://hlinksldjump"/>
            <a:extLst>
              <a:ext uri="{FF2B5EF4-FFF2-40B4-BE49-F238E27FC236}">
                <a16:creationId xmlns:a16="http://schemas.microsoft.com/office/drawing/2014/main" id="{6C404522-3CC3-4482-BB48-081692ED996B}"/>
              </a:ext>
            </a:extLst>
          </p:cNvPr>
          <p:cNvPicPr>
            <a:picLocks noChangeAspect="1"/>
          </p:cNvPicPr>
          <p:nvPr/>
        </p:nvPicPr>
        <p:blipFill rotWithShape="1">
          <a:blip r:embed="rId1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
        <p:nvSpPr>
          <p:cNvPr id="15" name="Content Placeholder 3">
            <a:extLst>
              <a:ext uri="{FF2B5EF4-FFF2-40B4-BE49-F238E27FC236}">
                <a16:creationId xmlns:a16="http://schemas.microsoft.com/office/drawing/2014/main" id="{901BF15C-EC50-42EC-8316-D987EAC407E7}"/>
              </a:ext>
            </a:extLst>
          </p:cNvPr>
          <p:cNvSpPr txBox="1">
            <a:spLocks/>
          </p:cNvSpPr>
          <p:nvPr/>
        </p:nvSpPr>
        <p:spPr>
          <a:xfrm>
            <a:off x="319314" y="4640118"/>
            <a:ext cx="8506800" cy="707886"/>
          </a:xfrm>
          <a:prstGeom prst="rect">
            <a:avLst/>
          </a:prstGeom>
        </p:spPr>
        <p:txBody>
          <a:bodyPr>
            <a:sp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solidFill>
                  <a:schemeClr val="dk1"/>
                </a:solidFill>
              </a:rPr>
              <a:t>Details on the management of these special groups can be found in </a:t>
            </a:r>
            <a:r>
              <a:rPr lang="en-GB" b="1" dirty="0">
                <a:solidFill>
                  <a:schemeClr val="tx2"/>
                </a:solidFill>
              </a:rPr>
              <a:t>Appendix 2</a:t>
            </a:r>
          </a:p>
        </p:txBody>
      </p:sp>
      <p:sp>
        <p:nvSpPr>
          <p:cNvPr id="17" name="Rectangle 16">
            <a:hlinkClick r:id="rId13" action="ppaction://hlinksldjump"/>
            <a:extLst>
              <a:ext uri="{FF2B5EF4-FFF2-40B4-BE49-F238E27FC236}">
                <a16:creationId xmlns:a16="http://schemas.microsoft.com/office/drawing/2014/main" id="{BB8C25DF-686C-4137-A532-644DF9965504}"/>
              </a:ext>
            </a:extLst>
          </p:cNvPr>
          <p:cNvSpPr/>
          <p:nvPr/>
        </p:nvSpPr>
        <p:spPr>
          <a:xfrm>
            <a:off x="560368" y="4994061"/>
            <a:ext cx="1655008" cy="3334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Tree>
    <p:extLst>
      <p:ext uri="{BB962C8B-B14F-4D97-AF65-F5344CB8AC3E}">
        <p14:creationId xmlns:p14="http://schemas.microsoft.com/office/powerpoint/2010/main" val="99927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E810-145B-4C4C-A351-962719CB5231}"/>
              </a:ext>
            </a:extLst>
          </p:cNvPr>
          <p:cNvSpPr>
            <a:spLocks noGrp="1"/>
          </p:cNvSpPr>
          <p:nvPr>
            <p:ph type="title"/>
          </p:nvPr>
        </p:nvSpPr>
        <p:spPr/>
        <p:txBody>
          <a:bodyPr>
            <a:normAutofit/>
          </a:bodyPr>
          <a:lstStyle/>
          <a:p>
            <a:r>
              <a:rPr lang="en-GB" dirty="0"/>
              <a:t>Treatment of acute hepatitis C</a:t>
            </a:r>
          </a:p>
        </p:txBody>
      </p:sp>
      <p:sp>
        <p:nvSpPr>
          <p:cNvPr id="5" name="Text Placeholder 4">
            <a:extLst>
              <a:ext uri="{FF2B5EF4-FFF2-40B4-BE49-F238E27FC236}">
                <a16:creationId xmlns:a16="http://schemas.microsoft.com/office/drawing/2014/main" id="{9FBAC6C6-D2CE-47BC-A141-95FD89A20E29}"/>
              </a:ext>
            </a:extLst>
          </p:cNvPr>
          <p:cNvSpPr>
            <a:spLocks noGrp="1"/>
          </p:cNvSpPr>
          <p:nvPr>
            <p:ph type="body" sz="quarter" idx="10"/>
          </p:nvPr>
        </p:nvSpPr>
        <p:spPr/>
        <p:txBody>
          <a:bodyPr/>
          <a:lstStyle/>
          <a:p>
            <a:r>
              <a:rPr lang="en-GB" dirty="0"/>
              <a:t>*Late relapses have been reported</a:t>
            </a:r>
          </a:p>
          <a:p>
            <a:r>
              <a:rPr lang="en-GB" dirty="0"/>
              <a:t>EASL CPG HCV. J Hepatol 2018;</a:t>
            </a:r>
            <a:r>
              <a:rPr lang="en-US" dirty="0"/>
              <a:t>69:461–511.</a:t>
            </a:r>
            <a:endParaRPr lang="en-GB" dirty="0"/>
          </a:p>
        </p:txBody>
      </p:sp>
      <p:sp>
        <p:nvSpPr>
          <p:cNvPr id="3" name="Content Placeholder 2">
            <a:extLst>
              <a:ext uri="{FF2B5EF4-FFF2-40B4-BE49-F238E27FC236}">
                <a16:creationId xmlns:a16="http://schemas.microsoft.com/office/drawing/2014/main" id="{B8FC7884-5BC3-4935-B6D1-4FC5BADE74D3}"/>
              </a:ext>
            </a:extLst>
          </p:cNvPr>
          <p:cNvSpPr>
            <a:spLocks noGrp="1"/>
          </p:cNvSpPr>
          <p:nvPr>
            <p:ph sz="half" idx="1"/>
          </p:nvPr>
        </p:nvSpPr>
        <p:spPr/>
        <p:txBody>
          <a:bodyPr>
            <a:normAutofit/>
          </a:bodyPr>
          <a:lstStyle/>
          <a:p>
            <a:r>
              <a:rPr lang="en-US" sz="1800" dirty="0"/>
              <a:t>Most patients with acute hepatitis C are asymptomatic</a:t>
            </a:r>
          </a:p>
          <a:p>
            <a:pPr lvl="1"/>
            <a:r>
              <a:rPr lang="en-US" sz="1600" dirty="0"/>
              <a:t>Chronicity is expected in 50–90% of cases</a:t>
            </a:r>
          </a:p>
          <a:p>
            <a:r>
              <a:rPr lang="en-US" sz="1800" dirty="0"/>
              <a:t>Patients with acute hepatitis C should be considered for antiviral therapy</a:t>
            </a:r>
          </a:p>
          <a:p>
            <a:pPr lvl="1"/>
            <a:r>
              <a:rPr lang="en-US" sz="1400" dirty="0"/>
              <a:t>H</a:t>
            </a:r>
            <a:r>
              <a:rPr lang="en-US" sz="1600" dirty="0"/>
              <a:t>ighly cost-effective compared with deferring treatment until chronicity</a:t>
            </a:r>
          </a:p>
          <a:p>
            <a:pPr lvl="1"/>
            <a:r>
              <a:rPr lang="en-US" sz="1600" dirty="0"/>
              <a:t>Ideal time point for starting therapy has not been firmly established</a:t>
            </a:r>
            <a:endParaRPr lang="en-GB" sz="1600" dirty="0"/>
          </a:p>
        </p:txBody>
      </p:sp>
      <p:graphicFrame>
        <p:nvGraphicFramePr>
          <p:cNvPr id="6" name="Content Placeholder 4">
            <a:extLst>
              <a:ext uri="{FF2B5EF4-FFF2-40B4-BE49-F238E27FC236}">
                <a16:creationId xmlns:a16="http://schemas.microsoft.com/office/drawing/2014/main" id="{1DE5C70B-F89D-43ED-9C50-28D9BB6A59B4}"/>
              </a:ext>
            </a:extLst>
          </p:cNvPr>
          <p:cNvGraphicFramePr>
            <a:graphicFrameLocks/>
          </p:cNvGraphicFramePr>
          <p:nvPr>
            <p:extLst>
              <p:ext uri="{D42A27DB-BD31-4B8C-83A1-F6EECF244321}">
                <p14:modId xmlns:p14="http://schemas.microsoft.com/office/powerpoint/2010/main" val="1775973836"/>
              </p:ext>
            </p:extLst>
          </p:nvPr>
        </p:nvGraphicFramePr>
        <p:xfrm>
          <a:off x="755650" y="3114821"/>
          <a:ext cx="7787078" cy="2534387"/>
        </p:xfrm>
        <a:graphic>
          <a:graphicData uri="http://schemas.openxmlformats.org/drawingml/2006/table">
            <a:tbl>
              <a:tblPr firstRow="1" bandRow="1">
                <a:tableStyleId>{5C22544A-7EE6-4342-B048-85BDC9FD1C3A}</a:tableStyleId>
              </a:tblPr>
              <a:tblGrid>
                <a:gridCol w="6732000">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275262">
                <a:tc gridSpan="3">
                  <a:txBody>
                    <a:bodyPr/>
                    <a:lstStyle/>
                    <a:p>
                      <a:r>
                        <a:rPr lang="en-GB" sz="16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076025">
                <a:tc>
                  <a:txBody>
                    <a:bodyPr/>
                    <a:lstStyle/>
                    <a:p>
                      <a:pPr marL="285750" indent="-285750">
                        <a:buClr>
                          <a:schemeClr val="tx2"/>
                        </a:buClr>
                        <a:buSzPct val="120000"/>
                        <a:buFont typeface="Arial" panose="020B0604020202020204" pitchFamily="34" charset="0"/>
                        <a:buChar char="•"/>
                      </a:pPr>
                      <a:r>
                        <a:rPr lang="en-GB" sz="1600" b="0" i="0" u="none" strike="noStrike" kern="1200" baseline="0" dirty="0">
                          <a:solidFill>
                            <a:schemeClr val="tx1"/>
                          </a:solidFill>
                          <a:latin typeface="+mn-lt"/>
                          <a:ea typeface="+mn-ea"/>
                          <a:cs typeface="+mn-cs"/>
                        </a:rPr>
                        <a:t>Treatment with the same regimens as for CHC for 8 weeks, according to HCV genotype</a:t>
                      </a:r>
                    </a:p>
                    <a:p>
                      <a:pPr marL="627063" indent="-285750">
                        <a:buClr>
                          <a:schemeClr val="tx2"/>
                        </a:buClr>
                        <a:buSzPct val="100000"/>
                        <a:buFont typeface="Arial" panose="020B0604020202020204" pitchFamily="34" charset="0"/>
                        <a:buChar char="–"/>
                      </a:pPr>
                      <a:r>
                        <a:rPr lang="en-GB" sz="1400" b="0" i="0" u="none" strike="noStrike" kern="1200" baseline="0" dirty="0">
                          <a:solidFill>
                            <a:schemeClr val="tx1"/>
                          </a:solidFill>
                          <a:latin typeface="+mn-lt"/>
                          <a:ea typeface="+mn-ea"/>
                          <a:cs typeface="+mn-cs"/>
                        </a:rPr>
                        <a:t>Can treat with: SOF/LDV (GT 1, 4, 5 and 6) or OBV/PTV/r + DSV (GT 1b)</a:t>
                      </a:r>
                    </a:p>
                    <a:p>
                      <a:pPr marL="627063" indent="-285750">
                        <a:buClr>
                          <a:schemeClr val="tx2"/>
                        </a:buClr>
                        <a:buSzPct val="100000"/>
                        <a:buFont typeface="Arial" panose="020B0604020202020204" pitchFamily="34" charset="0"/>
                        <a:buChar char="–"/>
                      </a:pPr>
                      <a:r>
                        <a:rPr lang="en-GB" sz="1400" b="0" i="0" u="none" strike="noStrike" kern="1200" baseline="0" dirty="0">
                          <a:solidFill>
                            <a:schemeClr val="tx1"/>
                          </a:solidFill>
                          <a:latin typeface="+mn-lt"/>
                          <a:ea typeface="+mn-ea"/>
                          <a:cs typeface="+mn-cs"/>
                        </a:rPr>
                        <a:t>May treat with: SOF/VEL (all genotypes), GLE/PIB (all genotypes), GZR/EBR (GT 1b and 4) pending confirmation in clinical trials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mn-lt"/>
                        <a:cs typeface="Arial" panose="020B0604020202020204" pitchFamily="34" charset="0"/>
                      </a:endParaRPr>
                    </a:p>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B</a:t>
                      </a:r>
                    </a:p>
                    <a:p>
                      <a:pPr algn="ctr"/>
                      <a:r>
                        <a:rPr lang="en-GB" sz="1600" dirty="0">
                          <a:solidFill>
                            <a:schemeClr val="tx1"/>
                          </a:solidFill>
                          <a:latin typeface="+mn-lt"/>
                          <a:cs typeface="Arial" panose="020B0604020202020204" pitchFamily="34" charset="0"/>
                        </a:rPr>
                        <a:t>C</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mn-lt"/>
                        <a:cs typeface="Arial" panose="020B0604020202020204" pitchFamily="34" charset="0"/>
                      </a:endParaRPr>
                    </a:p>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1</a:t>
                      </a:r>
                    </a:p>
                    <a:p>
                      <a:pPr algn="ctr"/>
                      <a:r>
                        <a:rPr lang="en-GB" sz="1600" dirty="0">
                          <a:solidFill>
                            <a:schemeClr val="tx1"/>
                          </a:solidFill>
                          <a:latin typeface="+mn-lt"/>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400787">
                <a:tc>
                  <a:txBody>
                    <a:bodyPr/>
                    <a:lstStyle/>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SVR12 and SVR24 should be assessed*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475453">
                <a:tc>
                  <a:txBody>
                    <a:bodyPr/>
                    <a:lstStyle/>
                    <a:p>
                      <a:pPr marL="285750" indent="-285750">
                        <a:buClr>
                          <a:schemeClr val="tx2"/>
                        </a:buClr>
                        <a:buSzPct val="120000"/>
                        <a:buFont typeface="Arial" panose="020B0604020202020204" pitchFamily="34" charset="0"/>
                        <a:buChar char="•"/>
                      </a:pPr>
                      <a:r>
                        <a:rPr lang="en-GB" sz="1600" b="0" i="0" u="none" strike="noStrike" kern="1200" baseline="0" dirty="0">
                          <a:solidFill>
                            <a:schemeClr val="dk1"/>
                          </a:solidFill>
                          <a:latin typeface="+mn-lt"/>
                          <a:ea typeface="+mn-ea"/>
                          <a:cs typeface="+mn-cs"/>
                        </a:rPr>
                        <a:t>No indication for antiviral therapy </a:t>
                      </a:r>
                      <a:r>
                        <a:rPr lang="en-GB" sz="1600" b="0" i="0" u="none" strike="noStrike" kern="1200" baseline="0" dirty="0">
                          <a:solidFill>
                            <a:schemeClr val="tx1"/>
                          </a:solidFill>
                          <a:latin typeface="+mn-lt"/>
                          <a:ea typeface="+mn-ea"/>
                          <a:cs typeface="+mn-cs"/>
                        </a:rPr>
                        <a:t>as post-exposure prophylaxis </a:t>
                      </a:r>
                      <a:r>
                        <a:rPr lang="en-GB" sz="1600" b="0" i="0" u="none" strike="noStrike" kern="1200" baseline="0" dirty="0">
                          <a:solidFill>
                            <a:schemeClr val="dk1"/>
                          </a:solidFill>
                          <a:latin typeface="+mn-lt"/>
                          <a:ea typeface="+mn-ea"/>
                          <a:cs typeface="+mn-cs"/>
                        </a:rPr>
                        <a:t>in the absence of documented HCV transmission</a:t>
                      </a:r>
                      <a:endParaRPr lang="en-GB" sz="16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sp>
        <p:nvSpPr>
          <p:cNvPr id="7" name="Rectangle 6">
            <a:extLst>
              <a:ext uri="{FF2B5EF4-FFF2-40B4-BE49-F238E27FC236}">
                <a16:creationId xmlns:a16="http://schemas.microsoft.com/office/drawing/2014/main" id="{A392C891-FAFC-4162-BB4F-399524221377}"/>
              </a:ext>
            </a:extLst>
          </p:cNvPr>
          <p:cNvSpPr/>
          <p:nvPr/>
        </p:nvSpPr>
        <p:spPr>
          <a:xfrm>
            <a:off x="4367259" y="3175171"/>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8" name="TextBox 7">
            <a:extLst>
              <a:ext uri="{FF2B5EF4-FFF2-40B4-BE49-F238E27FC236}">
                <a16:creationId xmlns:a16="http://schemas.microsoft.com/office/drawing/2014/main" id="{40A7E277-0F5B-4C6B-891A-21B40AB60A8A}"/>
              </a:ext>
            </a:extLst>
          </p:cNvPr>
          <p:cNvSpPr txBox="1"/>
          <p:nvPr/>
        </p:nvSpPr>
        <p:spPr>
          <a:xfrm>
            <a:off x="4511258" y="3114823"/>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9" name="Rectangle 8">
            <a:extLst>
              <a:ext uri="{FF2B5EF4-FFF2-40B4-BE49-F238E27FC236}">
                <a16:creationId xmlns:a16="http://schemas.microsoft.com/office/drawing/2014/main" id="{B5B14B5C-4317-4D96-8A56-65372C72EEF1}"/>
              </a:ext>
            </a:extLst>
          </p:cNvPr>
          <p:cNvSpPr/>
          <p:nvPr/>
        </p:nvSpPr>
        <p:spPr>
          <a:xfrm>
            <a:off x="6215754" y="3175171"/>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0" name="TextBox 9">
            <a:extLst>
              <a:ext uri="{FF2B5EF4-FFF2-40B4-BE49-F238E27FC236}">
                <a16:creationId xmlns:a16="http://schemas.microsoft.com/office/drawing/2014/main" id="{2AF91C11-DA2E-4100-925C-1388E61EDF5E}"/>
              </a:ext>
            </a:extLst>
          </p:cNvPr>
          <p:cNvSpPr txBox="1"/>
          <p:nvPr/>
        </p:nvSpPr>
        <p:spPr>
          <a:xfrm>
            <a:off x="6359754" y="3114823"/>
            <a:ext cx="2154757" cy="251378"/>
          </a:xfrm>
          <a:prstGeom prst="rect">
            <a:avLst/>
          </a:prstGeom>
          <a:noFill/>
        </p:spPr>
        <p:txBody>
          <a:bodyPr wrap="none" rtlCol="0">
            <a:spAutoFit/>
          </a:bodyPr>
          <a:lstStyle/>
          <a:p>
            <a:r>
              <a:rPr lang="en-GB" sz="1200" b="1" dirty="0">
                <a:solidFill>
                  <a:schemeClr val="bg1"/>
                </a:solidFill>
              </a:rPr>
              <a:t>Grade of recommendation</a:t>
            </a:r>
          </a:p>
        </p:txBody>
      </p:sp>
      <p:pic>
        <p:nvPicPr>
          <p:cNvPr id="12" name="Picture 11">
            <a:hlinkClick r:id="rId3" action="ppaction://hlinksldjump"/>
            <a:extLst>
              <a:ext uri="{FF2B5EF4-FFF2-40B4-BE49-F238E27FC236}">
                <a16:creationId xmlns:a16="http://schemas.microsoft.com/office/drawing/2014/main" id="{82AE5EA8-16AA-49DC-9DE0-159E302D899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78532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646F-1388-4837-930B-AA38560753B9}"/>
              </a:ext>
            </a:extLst>
          </p:cNvPr>
          <p:cNvSpPr>
            <a:spLocks noGrp="1"/>
          </p:cNvSpPr>
          <p:nvPr>
            <p:ph type="title"/>
          </p:nvPr>
        </p:nvSpPr>
        <p:spPr>
          <a:xfrm>
            <a:off x="319314" y="140970"/>
            <a:ext cx="7814752" cy="769620"/>
          </a:xfrm>
        </p:spPr>
        <p:txBody>
          <a:bodyPr>
            <a:normAutofit/>
          </a:bodyPr>
          <a:lstStyle/>
          <a:p>
            <a:r>
              <a:rPr lang="en-GB" dirty="0"/>
              <a:t>Post-treatment follow-up</a:t>
            </a:r>
          </a:p>
        </p:txBody>
      </p:sp>
      <p:sp>
        <p:nvSpPr>
          <p:cNvPr id="5" name="Text Placeholder 4">
            <a:extLst>
              <a:ext uri="{FF2B5EF4-FFF2-40B4-BE49-F238E27FC236}">
                <a16:creationId xmlns:a16="http://schemas.microsoft.com/office/drawing/2014/main" id="{9BA580A6-148B-4BBC-9DD7-3954276391A1}"/>
              </a:ext>
            </a:extLst>
          </p:cNvPr>
          <p:cNvSpPr>
            <a:spLocks noGrp="1"/>
          </p:cNvSpPr>
          <p:nvPr>
            <p:ph type="body" sz="quarter" idx="10"/>
          </p:nvPr>
        </p:nvSpPr>
        <p:spPr/>
        <p:txBody>
          <a:bodyPr/>
          <a:lstStyle/>
          <a:p>
            <a:r>
              <a:rPr lang="en-GB" dirty="0"/>
              <a:t>*Index variceal bleed seldom seen in low-risk patients after SVR (unless additional causes for ongoing liver damage are present and persist)</a:t>
            </a:r>
          </a:p>
          <a:p>
            <a:r>
              <a:rPr lang="en-GB" dirty="0"/>
              <a:t>EASL CPG HCV. J Hepatol 2018;</a:t>
            </a:r>
            <a:r>
              <a:rPr lang="en-US" dirty="0"/>
              <a:t>69:461–511.</a:t>
            </a:r>
            <a:endParaRPr lang="en-GB" dirty="0"/>
          </a:p>
        </p:txBody>
      </p:sp>
      <p:graphicFrame>
        <p:nvGraphicFramePr>
          <p:cNvPr id="6" name="Content Placeholder 4">
            <a:extLst>
              <a:ext uri="{FF2B5EF4-FFF2-40B4-BE49-F238E27FC236}">
                <a16:creationId xmlns:a16="http://schemas.microsoft.com/office/drawing/2014/main" id="{B6F7937E-5414-44D6-BA65-F6DE64FD8E9A}"/>
              </a:ext>
            </a:extLst>
          </p:cNvPr>
          <p:cNvGraphicFramePr>
            <a:graphicFrameLocks/>
          </p:cNvGraphicFramePr>
          <p:nvPr>
            <p:extLst>
              <p:ext uri="{D42A27DB-BD31-4B8C-83A1-F6EECF244321}">
                <p14:modId xmlns:p14="http://schemas.microsoft.com/office/powerpoint/2010/main" val="654563185"/>
              </p:ext>
            </p:extLst>
          </p:nvPr>
        </p:nvGraphicFramePr>
        <p:xfrm>
          <a:off x="755650" y="1497983"/>
          <a:ext cx="7710087" cy="4382811"/>
        </p:xfrm>
        <a:graphic>
          <a:graphicData uri="http://schemas.openxmlformats.org/drawingml/2006/table">
            <a:tbl>
              <a:tblPr firstRow="1" bandRow="1">
                <a:tableStyleId>{5C22544A-7EE6-4342-B048-85BDC9FD1C3A}</a:tableStyleId>
              </a:tblPr>
              <a:tblGrid>
                <a:gridCol w="6655009">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349291">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077004">
                <a:tc>
                  <a:txBody>
                    <a:bodyPr/>
                    <a:lstStyle/>
                    <a:p>
                      <a:pPr marL="0" indent="0">
                        <a:lnSpc>
                          <a:spcPct val="100000"/>
                        </a:lnSpc>
                        <a:spcBef>
                          <a:spcPts val="400"/>
                        </a:spcBef>
                        <a:spcAft>
                          <a:spcPts val="0"/>
                        </a:spcAft>
                        <a:buClr>
                          <a:schemeClr val="tx2"/>
                        </a:buClr>
                        <a:buSzPct val="120000"/>
                        <a:buFont typeface="Arial" panose="020B0604020202020204" pitchFamily="34" charset="0"/>
                        <a:buNone/>
                      </a:pPr>
                      <a:r>
                        <a:rPr lang="en-GB" sz="1400" b="1" dirty="0">
                          <a:solidFill>
                            <a:schemeClr val="tx2"/>
                          </a:solidFill>
                        </a:rPr>
                        <a:t>In patients who achieve SVR</a:t>
                      </a:r>
                      <a:endParaRPr lang="en-GB" sz="1400" b="1" i="0" u="none" strike="noStrike" kern="1200" baseline="0" dirty="0">
                        <a:solidFill>
                          <a:schemeClr val="tx2"/>
                        </a:solidFill>
                        <a:latin typeface="+mn-lt"/>
                        <a:ea typeface="+mn-ea"/>
                        <a:cs typeface="+mn-cs"/>
                      </a:endParaRP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Discharge patients with no/moderate fibrosis (F0</a:t>
                      </a:r>
                      <a:r>
                        <a:rPr lang="en-GB" sz="1400" b="0" i="0" u="none" strike="noStrike" kern="1200" baseline="0" dirty="0">
                          <a:solidFill>
                            <a:schemeClr val="dk1"/>
                          </a:solidFill>
                          <a:latin typeface="Arial" panose="020B0604020202020204" pitchFamily="34" charset="0"/>
                          <a:ea typeface="+mn-ea"/>
                          <a:cs typeface="Arial" panose="020B0604020202020204" pitchFamily="34" charset="0"/>
                        </a:rPr>
                        <a:t>–</a:t>
                      </a:r>
                      <a:r>
                        <a:rPr lang="en-GB" sz="1400" b="0" i="0" u="none" strike="noStrike" kern="1200" baseline="0" dirty="0">
                          <a:solidFill>
                            <a:schemeClr val="dk1"/>
                          </a:solidFill>
                          <a:latin typeface="+mn-lt"/>
                          <a:ea typeface="+mn-ea"/>
                          <a:cs typeface="+mn-cs"/>
                        </a:rPr>
                        <a:t>F2) and no ongoing risk behaviour or other comorbidities</a:t>
                      </a: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Monitor for HCC (by US every 6 months) in patients with advanced fibrosis (F3) or cirrhosis (F4) </a:t>
                      </a:r>
                    </a:p>
                    <a:p>
                      <a:pPr marL="627063" marR="0" lvl="0" indent="-28575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Char char="–"/>
                        <a:tabLst/>
                        <a:defRPr/>
                      </a:pPr>
                      <a:r>
                        <a:rPr lang="en-GB" sz="1300" b="0" i="0" u="none" strike="noStrike" kern="1200" baseline="0" dirty="0">
                          <a:solidFill>
                            <a:schemeClr val="dk1"/>
                          </a:solidFill>
                          <a:latin typeface="+mn-lt"/>
                          <a:ea typeface="+mn-ea"/>
                          <a:cs typeface="+mn-cs"/>
                        </a:rPr>
                        <a:t>In patients with cirrhosis, perform surveillance for </a:t>
                      </a:r>
                      <a:r>
                        <a:rPr lang="en-GB" sz="1300" b="0" i="0" u="none" strike="noStrike" kern="1200" baseline="0" dirty="0">
                          <a:solidFill>
                            <a:schemeClr val="tx1"/>
                          </a:solidFill>
                          <a:latin typeface="+mn-lt"/>
                          <a:ea typeface="+mn-ea"/>
                          <a:cs typeface="+mn-cs"/>
                        </a:rPr>
                        <a:t>oesophageal varices b</a:t>
                      </a:r>
                      <a:r>
                        <a:rPr lang="en-GB" sz="1300" b="0" i="0" u="none" strike="noStrike" kern="1200" baseline="0" dirty="0">
                          <a:solidFill>
                            <a:schemeClr val="dk1"/>
                          </a:solidFill>
                          <a:latin typeface="+mn-lt"/>
                          <a:ea typeface="+mn-ea"/>
                          <a:cs typeface="+mn-cs"/>
                        </a:rPr>
                        <a:t>y endoscopy if varices were present at pre-treatment endoscopy (A1)*</a:t>
                      </a:r>
                      <a:endParaRPr lang="en-GB" sz="1300" b="0" i="0" u="none" strike="noStrike" kern="1200" baseline="30000" dirty="0">
                        <a:solidFill>
                          <a:schemeClr val="dk1"/>
                        </a:solidFill>
                        <a:latin typeface="+mn-lt"/>
                        <a:ea typeface="+mn-ea"/>
                        <a:cs typeface="+mn-cs"/>
                      </a:endParaRP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Explain risk of reinfection to positively modify risk behaviour</a:t>
                      </a: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Bi-annual/annual monitoring in PWID, MSM with ongoing risk behaviour</a:t>
                      </a:r>
                    </a:p>
                    <a:p>
                      <a:pPr marL="285750" indent="-285750">
                        <a:lnSpc>
                          <a:spcPct val="100000"/>
                        </a:lnSpc>
                        <a:spcBef>
                          <a:spcPts val="400"/>
                        </a:spcBef>
                        <a:spcAft>
                          <a:spcPts val="0"/>
                        </a:spcAft>
                        <a:buClr>
                          <a:schemeClr val="tx2"/>
                        </a:buClr>
                        <a:buSzPct val="120000"/>
                        <a:buFont typeface="Arial" panose="020B0604020202020204" pitchFamily="34" charset="0"/>
                        <a:buChar char="•"/>
                      </a:pPr>
                      <a:r>
                        <a:rPr lang="en-GB" sz="1400" b="0" i="0" u="none" strike="noStrike" kern="1200" baseline="0" dirty="0">
                          <a:solidFill>
                            <a:schemeClr val="dk1"/>
                          </a:solidFill>
                          <a:latin typeface="+mn-lt"/>
                          <a:ea typeface="+mn-ea"/>
                          <a:cs typeface="+mn-cs"/>
                        </a:rPr>
                        <a:t>Make retreatment available if reinfection is identified during post-SVR follow-up</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00000"/>
                        </a:lnSpc>
                        <a:spcBef>
                          <a:spcPts val="400"/>
                        </a:spcBef>
                        <a:spcAft>
                          <a:spcPts val="0"/>
                        </a:spcAft>
                      </a:pP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A</a:t>
                      </a:r>
                    </a:p>
                    <a:p>
                      <a:pPr algn="ctr">
                        <a:lnSpc>
                          <a:spcPct val="100000"/>
                        </a:lnSpc>
                        <a:spcBef>
                          <a:spcPts val="400"/>
                        </a:spcBef>
                        <a:spcAft>
                          <a:spcPts val="0"/>
                        </a:spcAft>
                      </a:pP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A</a:t>
                      </a:r>
                    </a:p>
                    <a:p>
                      <a:pPr algn="ctr">
                        <a:lnSpc>
                          <a:spcPct val="100000"/>
                        </a:lnSpc>
                        <a:spcBef>
                          <a:spcPts val="400"/>
                        </a:spcBef>
                        <a:spcAft>
                          <a:spcPts val="0"/>
                        </a:spcAft>
                      </a:pP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endParaRPr lang="en-GB" sz="20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B</a:t>
                      </a: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A</a:t>
                      </a: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A</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lnSpc>
                          <a:spcPct val="100000"/>
                        </a:lnSpc>
                        <a:spcBef>
                          <a:spcPts val="400"/>
                        </a:spcBef>
                        <a:spcAft>
                          <a:spcPts val="0"/>
                        </a:spcAft>
                      </a:pP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1</a:t>
                      </a:r>
                    </a:p>
                    <a:p>
                      <a:pPr algn="ctr">
                        <a:lnSpc>
                          <a:spcPct val="100000"/>
                        </a:lnSpc>
                        <a:spcBef>
                          <a:spcPts val="400"/>
                        </a:spcBef>
                        <a:spcAft>
                          <a:spcPts val="0"/>
                        </a:spcAft>
                      </a:pP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1</a:t>
                      </a:r>
                    </a:p>
                    <a:p>
                      <a:pPr algn="ctr">
                        <a:lnSpc>
                          <a:spcPct val="100000"/>
                        </a:lnSpc>
                        <a:spcBef>
                          <a:spcPts val="400"/>
                        </a:spcBef>
                        <a:spcAft>
                          <a:spcPts val="0"/>
                        </a:spcAft>
                      </a:pP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endParaRPr lang="en-GB" sz="20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1</a:t>
                      </a: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1</a:t>
                      </a: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1196361">
                <a:tc>
                  <a:txBody>
                    <a:bodyPr/>
                    <a:lstStyle/>
                    <a:p>
                      <a:pPr marL="0" marR="0" lvl="0" indent="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None/>
                        <a:tabLst/>
                        <a:defRPr/>
                      </a:pPr>
                      <a:r>
                        <a:rPr lang="en-GB" sz="1400" b="1" dirty="0">
                          <a:solidFill>
                            <a:schemeClr val="tx2"/>
                          </a:solidFill>
                        </a:rPr>
                        <a:t>Untreated patients or patients with treatment failure</a:t>
                      </a:r>
                    </a:p>
                    <a:p>
                      <a:pPr marL="285750" marR="0" lvl="0" indent="-28575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Follow untreated patients and those who failed prior treatment </a:t>
                      </a:r>
                      <a:r>
                        <a:rPr lang="en-GB" sz="1400" b="0" i="0" u="none" strike="noStrike" kern="1200" baseline="0" dirty="0">
                          <a:solidFill>
                            <a:schemeClr val="tx1"/>
                          </a:solidFill>
                          <a:latin typeface="+mn-lt"/>
                          <a:ea typeface="+mn-ea"/>
                          <a:cs typeface="+mn-cs"/>
                        </a:rPr>
                        <a:t>at regular intervals</a:t>
                      </a:r>
                    </a:p>
                    <a:p>
                      <a:pPr marL="285750" marR="0" lvl="0" indent="-28575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Carry out non-invasive methods for staging fibrosis at intervals of 1 to 2 years </a:t>
                      </a:r>
                    </a:p>
                    <a:p>
                      <a:pPr marL="285750" marR="0" lvl="0" indent="-285750" algn="l" defTabSz="914400" rtl="0" eaLnBrk="1" fontAlgn="auto" latinLnBrk="0" hangingPunct="1">
                        <a:lnSpc>
                          <a:spcPct val="100000"/>
                        </a:lnSpc>
                        <a:spcBef>
                          <a:spcPts val="400"/>
                        </a:spcBef>
                        <a:spcAft>
                          <a:spcPts val="0"/>
                        </a:spcAft>
                        <a:buClr>
                          <a:schemeClr val="tx2"/>
                        </a:buClr>
                        <a:buSzPct val="120000"/>
                        <a:buFont typeface="Arial" panose="020B0604020202020204" pitchFamily="34" charset="0"/>
                        <a:buChar char="•"/>
                        <a:tabLst/>
                        <a:defRPr/>
                      </a:pPr>
                      <a:r>
                        <a:rPr lang="en-GB" sz="1400" b="0" i="0" u="none" strike="noStrike" kern="1200" baseline="0" dirty="0">
                          <a:solidFill>
                            <a:schemeClr val="dk1"/>
                          </a:solidFill>
                          <a:latin typeface="+mn-lt"/>
                          <a:ea typeface="+mn-ea"/>
                          <a:cs typeface="+mn-cs"/>
                        </a:rPr>
                        <a:t>Continue HCC surveillance every 6 months indefinitely in patients with advanced fibrosis and cirrhosis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lnSpc>
                          <a:spcPct val="100000"/>
                        </a:lnSpc>
                        <a:spcBef>
                          <a:spcPts val="400"/>
                        </a:spcBef>
                        <a:spcAft>
                          <a:spcPts val="0"/>
                        </a:spcAft>
                      </a:pP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A</a:t>
                      </a:r>
                      <a:br>
                        <a:rPr lang="en-GB" sz="1400" dirty="0">
                          <a:solidFill>
                            <a:schemeClr val="tx1"/>
                          </a:solidFill>
                          <a:latin typeface="+mn-lt"/>
                          <a:cs typeface="Arial" panose="020B0604020202020204" pitchFamily="34" charset="0"/>
                        </a:rPr>
                      </a:b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A</a:t>
                      </a: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A</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lnSpc>
                          <a:spcPct val="100000"/>
                        </a:lnSpc>
                        <a:spcBef>
                          <a:spcPts val="400"/>
                        </a:spcBef>
                        <a:spcAft>
                          <a:spcPts val="0"/>
                        </a:spcAft>
                      </a:pP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1</a:t>
                      </a:r>
                      <a:br>
                        <a:rPr lang="en-GB" sz="1400" dirty="0">
                          <a:solidFill>
                            <a:schemeClr val="tx1"/>
                          </a:solidFill>
                          <a:latin typeface="+mn-lt"/>
                          <a:cs typeface="Arial" panose="020B0604020202020204" pitchFamily="34" charset="0"/>
                        </a:rPr>
                      </a:br>
                      <a:endParaRPr lang="en-GB" sz="1400" dirty="0">
                        <a:solidFill>
                          <a:schemeClr val="tx1"/>
                        </a:solidFill>
                        <a:latin typeface="+mn-lt"/>
                        <a:cs typeface="Arial" panose="020B0604020202020204" pitchFamily="34" charset="0"/>
                      </a:endParaRP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1</a:t>
                      </a:r>
                    </a:p>
                    <a:p>
                      <a:pPr algn="ctr">
                        <a:lnSpc>
                          <a:spcPct val="100000"/>
                        </a:lnSpc>
                        <a:spcBef>
                          <a:spcPts val="400"/>
                        </a:spcBef>
                        <a:spcAft>
                          <a:spcPts val="0"/>
                        </a:spcAft>
                      </a:pPr>
                      <a:r>
                        <a:rPr lang="en-GB" sz="1400" dirty="0">
                          <a:solidFill>
                            <a:schemeClr val="tx1"/>
                          </a:solidFill>
                          <a:latin typeface="+mn-lt"/>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91743776"/>
                  </a:ext>
                </a:extLst>
              </a:tr>
            </a:tbl>
          </a:graphicData>
        </a:graphic>
      </p:graphicFrame>
      <p:sp>
        <p:nvSpPr>
          <p:cNvPr id="7" name="Rectangle 6">
            <a:extLst>
              <a:ext uri="{FF2B5EF4-FFF2-40B4-BE49-F238E27FC236}">
                <a16:creationId xmlns:a16="http://schemas.microsoft.com/office/drawing/2014/main" id="{320B42F9-AEC9-4884-943A-24766A1EF5A4}"/>
              </a:ext>
            </a:extLst>
          </p:cNvPr>
          <p:cNvSpPr/>
          <p:nvPr/>
        </p:nvSpPr>
        <p:spPr>
          <a:xfrm>
            <a:off x="4367259" y="1558333"/>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8" name="TextBox 7">
            <a:extLst>
              <a:ext uri="{FF2B5EF4-FFF2-40B4-BE49-F238E27FC236}">
                <a16:creationId xmlns:a16="http://schemas.microsoft.com/office/drawing/2014/main" id="{466D1AB6-E4A0-4FAD-BE62-D17E7A6D74E0}"/>
              </a:ext>
            </a:extLst>
          </p:cNvPr>
          <p:cNvSpPr txBox="1"/>
          <p:nvPr/>
        </p:nvSpPr>
        <p:spPr>
          <a:xfrm>
            <a:off x="4511258" y="1497985"/>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9" name="Rectangle 8">
            <a:extLst>
              <a:ext uri="{FF2B5EF4-FFF2-40B4-BE49-F238E27FC236}">
                <a16:creationId xmlns:a16="http://schemas.microsoft.com/office/drawing/2014/main" id="{86E2996C-FFA1-4456-BCCD-E130764220A4}"/>
              </a:ext>
            </a:extLst>
          </p:cNvPr>
          <p:cNvSpPr/>
          <p:nvPr/>
        </p:nvSpPr>
        <p:spPr>
          <a:xfrm>
            <a:off x="6215754" y="1558333"/>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0" name="TextBox 9">
            <a:extLst>
              <a:ext uri="{FF2B5EF4-FFF2-40B4-BE49-F238E27FC236}">
                <a16:creationId xmlns:a16="http://schemas.microsoft.com/office/drawing/2014/main" id="{C344A253-4A5D-441B-9E40-4A3498778406}"/>
              </a:ext>
            </a:extLst>
          </p:cNvPr>
          <p:cNvSpPr txBox="1"/>
          <p:nvPr/>
        </p:nvSpPr>
        <p:spPr>
          <a:xfrm>
            <a:off x="6359754" y="1497985"/>
            <a:ext cx="2154757" cy="251378"/>
          </a:xfrm>
          <a:prstGeom prst="rect">
            <a:avLst/>
          </a:prstGeom>
          <a:noFill/>
        </p:spPr>
        <p:txBody>
          <a:bodyPr wrap="none" rtlCol="0">
            <a:spAutoFit/>
          </a:bodyPr>
          <a:lstStyle/>
          <a:p>
            <a:r>
              <a:rPr lang="en-GB" sz="1200" b="1" dirty="0">
                <a:solidFill>
                  <a:schemeClr val="bg1"/>
                </a:solidFill>
              </a:rPr>
              <a:t>Grade of recommendation</a:t>
            </a:r>
          </a:p>
        </p:txBody>
      </p:sp>
      <p:pic>
        <p:nvPicPr>
          <p:cNvPr id="12" name="Picture 11">
            <a:hlinkClick r:id="rId3" action="ppaction://hlinksldjump"/>
            <a:extLst>
              <a:ext uri="{FF2B5EF4-FFF2-40B4-BE49-F238E27FC236}">
                <a16:creationId xmlns:a16="http://schemas.microsoft.com/office/drawing/2014/main" id="{654F1CDC-0FDC-4996-8B31-F5EB95A9A05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109524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1128B-402B-45B2-BE1A-20C6F4A25747}"/>
              </a:ext>
            </a:extLst>
          </p:cNvPr>
          <p:cNvSpPr>
            <a:spLocks noGrp="1"/>
          </p:cNvSpPr>
          <p:nvPr>
            <p:ph type="title"/>
          </p:nvPr>
        </p:nvSpPr>
        <p:spPr/>
        <p:txBody>
          <a:bodyPr>
            <a:normAutofit/>
          </a:bodyPr>
          <a:lstStyle/>
          <a:p>
            <a:r>
              <a:rPr lang="en-GB" dirty="0"/>
              <a:t>Treatment monitoring</a:t>
            </a:r>
          </a:p>
        </p:txBody>
      </p:sp>
      <p:sp>
        <p:nvSpPr>
          <p:cNvPr id="5" name="Text Placeholder 4">
            <a:extLst>
              <a:ext uri="{FF2B5EF4-FFF2-40B4-BE49-F238E27FC236}">
                <a16:creationId xmlns:a16="http://schemas.microsoft.com/office/drawing/2014/main" id="{0AC10152-CF52-47F3-B705-8657E07558B2}"/>
              </a:ext>
            </a:extLst>
          </p:cNvPr>
          <p:cNvSpPr>
            <a:spLocks noGrp="1"/>
          </p:cNvSpPr>
          <p:nvPr>
            <p:ph type="body" sz="quarter" idx="10"/>
          </p:nvPr>
        </p:nvSpPr>
        <p:spPr/>
        <p:txBody>
          <a:bodyPr/>
          <a:lstStyle/>
          <a:p>
            <a:r>
              <a:rPr lang="en-GB" dirty="0"/>
              <a:t>*When sensitive molecular HCV RNA assays are not available/affordable to give broad affordable access to diagnosis and care;</a:t>
            </a:r>
          </a:p>
          <a:p>
            <a:r>
              <a:rPr lang="en-GB" baseline="30000" dirty="0"/>
              <a:t>†</a:t>
            </a:r>
            <a:r>
              <a:rPr lang="en-GB" dirty="0"/>
              <a:t>In some parts of the world; exception is patients with high-risk behaviours and risk of reinfection </a:t>
            </a:r>
          </a:p>
          <a:p>
            <a:r>
              <a:rPr lang="en-GB" dirty="0"/>
              <a:t>EASL CPG HCV. J Hepatol 2018;</a:t>
            </a:r>
            <a:r>
              <a:rPr lang="en-US" dirty="0"/>
              <a:t>69:461–511.</a:t>
            </a:r>
            <a:endParaRPr lang="en-GB" dirty="0"/>
          </a:p>
        </p:txBody>
      </p:sp>
      <p:graphicFrame>
        <p:nvGraphicFramePr>
          <p:cNvPr id="6" name="Content Placeholder 4">
            <a:extLst>
              <a:ext uri="{FF2B5EF4-FFF2-40B4-BE49-F238E27FC236}">
                <a16:creationId xmlns:a16="http://schemas.microsoft.com/office/drawing/2014/main" id="{2938E1A2-1F92-4405-9ABF-821A4960CFAE}"/>
              </a:ext>
            </a:extLst>
          </p:cNvPr>
          <p:cNvGraphicFramePr>
            <a:graphicFrameLocks/>
          </p:cNvGraphicFramePr>
          <p:nvPr>
            <p:extLst>
              <p:ext uri="{D42A27DB-BD31-4B8C-83A1-F6EECF244321}">
                <p14:modId xmlns:p14="http://schemas.microsoft.com/office/powerpoint/2010/main" val="840383472"/>
              </p:ext>
            </p:extLst>
          </p:nvPr>
        </p:nvGraphicFramePr>
        <p:xfrm>
          <a:off x="755650" y="1484313"/>
          <a:ext cx="7710087" cy="3992880"/>
        </p:xfrm>
        <a:graphic>
          <a:graphicData uri="http://schemas.openxmlformats.org/drawingml/2006/table">
            <a:tbl>
              <a:tblPr firstRow="1" bandRow="1">
                <a:tableStyleId>{5C22544A-7EE6-4342-B048-85BDC9FD1C3A}</a:tableStyleId>
              </a:tblPr>
              <a:tblGrid>
                <a:gridCol w="6655009">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29983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559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j-lt"/>
                          <a:ea typeface="+mn-ea"/>
                          <a:cs typeface="Arial" panose="020B0604020202020204" pitchFamily="34" charset="0"/>
                        </a:rPr>
                        <a:t>Monitoring of treatment efficacy</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HCV RNA (serum or plasma): </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Sensitive molecular assay, LLOD ≤15 IU/mL</a:t>
                      </a:r>
                    </a:p>
                    <a:p>
                      <a:pPr marL="627063" marR="0" lvl="0" indent="-285750" algn="l" defTabSz="914400" rtl="0" eaLnBrk="1" fontAlgn="auto" latinLnBrk="0" hangingPunct="1">
                        <a:lnSpc>
                          <a:spcPct val="100000"/>
                        </a:lnSpc>
                        <a:spcBef>
                          <a:spcPts val="0"/>
                        </a:spcBef>
                        <a:spcAft>
                          <a:spcPts val="0"/>
                        </a:spcAft>
                        <a:buClr>
                          <a:schemeClr val="tx2"/>
                        </a:buClr>
                        <a:buSzPct val="100000"/>
                        <a:buFont typeface="Arial" panose="020B0604020202020204" pitchFamily="34" charset="0"/>
                        <a:buChar char="–"/>
                        <a:tabLst/>
                        <a:defRPr/>
                      </a:pPr>
                      <a:r>
                        <a:rPr lang="en-GB" sz="1300" b="0" kern="1200" noProof="0" dirty="0">
                          <a:solidFill>
                            <a:schemeClr val="tx1"/>
                          </a:solidFill>
                          <a:latin typeface="+mn-lt"/>
                          <a:ea typeface="+mn-ea"/>
                          <a:cs typeface="Arial" panose="020B0604020202020204" pitchFamily="34" charset="0"/>
                        </a:rPr>
                        <a:t>Low/middle-income countries: qualitative assay, LLOD ≤1,000 IU/mL*</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HCV core antigen (serum or plasma) by EIA can be used as an alternative*</a:t>
                      </a:r>
                      <a:endParaRPr lang="en-GB" sz="1400" baseline="30000" dirty="0"/>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When treating with IFN-free DAA regimen, monitor at baseline and SVR12/24</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Checking SVR12 after EOT is dispensable (given high expected SVR12 rates)</a:t>
                      </a:r>
                      <a:r>
                        <a:rPr lang="en-GB" sz="1400" b="0" kern="1200" baseline="30000" noProof="0" dirty="0">
                          <a:solidFill>
                            <a:schemeClr val="tx1"/>
                          </a:solidFill>
                          <a:latin typeface="+mn-lt"/>
                          <a:ea typeface="+mn-ea"/>
                          <a:cs typeface="Arial" panose="020B0604020202020204" pitchFamily="34" charset="0"/>
                        </a:rPr>
                        <a:t>†</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134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Monitoring of treatment safety</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Assess for clinical side effects (of DAA regimen) at each visit</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Assess ALT: baseline, 12/24 weeks post-treatment, or in case of symptoms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Monitor for indirect bilirubin increase in patients receiving OBV/PTV/r + DSV</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Check renal function monthly in patients with reduced eGFR receiving SOF</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n-lt"/>
                          <a:ea typeface="+mn-ea"/>
                          <a:cs typeface="Arial" panose="020B0604020202020204" pitchFamily="34" charset="0"/>
                        </a:rPr>
                        <a:t>Use of PI-containing regimens is contraindicated with decompensated cirrhosis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b="0" kern="1200" noProof="0" dirty="0">
                          <a:solidFill>
                            <a:schemeClr val="tx1"/>
                          </a:solidFill>
                          <a:latin typeface="+mn-lt"/>
                          <a:ea typeface="+mn-ea"/>
                          <a:cs typeface="Arial" panose="020B0604020202020204" pitchFamily="34" charset="0"/>
                        </a:rPr>
                        <a:t>A</a:t>
                      </a:r>
                    </a:p>
                    <a:p>
                      <a:pPr algn="ctr"/>
                      <a:r>
                        <a:rPr lang="en-GB" sz="1400" b="0" kern="1200" noProof="0" dirty="0">
                          <a:solidFill>
                            <a:schemeClr val="tx1"/>
                          </a:solidFill>
                          <a:latin typeface="+mn-lt"/>
                          <a:ea typeface="+mn-ea"/>
                          <a:cs typeface="Arial" panose="020B0604020202020204" pitchFamily="34" charset="0"/>
                        </a:rPr>
                        <a:t>B</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7195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Monitoring of DDIs</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Monitor potential DDIs and </a:t>
                      </a:r>
                      <a:r>
                        <a:rPr lang="en-GB" sz="1400" b="0" kern="1200" noProof="0" dirty="0">
                          <a:solidFill>
                            <a:schemeClr val="tx1"/>
                          </a:solidFill>
                          <a:latin typeface="+mn-lt"/>
                          <a:ea typeface="+mn-ea"/>
                          <a:cs typeface="Arial" panose="020B0604020202020204" pitchFamily="34" charset="0"/>
                        </a:rPr>
                        <a:t>efficacy/toxicity of drugs given for comorbidities </a:t>
                      </a:r>
                    </a:p>
                    <a:p>
                      <a:pPr marL="285750" marR="0" lvl="0" indent="-285750" algn="l" defTabSz="914400" rtl="0" eaLnBrk="1" fontAlgn="auto" latinLnBrk="0" hangingPunct="1">
                        <a:lnSpc>
                          <a:spcPct val="100000"/>
                        </a:lnSpc>
                        <a:spcBef>
                          <a:spcPts val="0"/>
                        </a:spcBef>
                        <a:spcAft>
                          <a:spcPts val="0"/>
                        </a:spcAft>
                        <a:buClr>
                          <a:schemeClr val="tx2"/>
                        </a:buClr>
                        <a:buSzPct val="120000"/>
                        <a:buFont typeface="Arial" panose="020B0604020202020204" pitchFamily="34" charset="0"/>
                        <a:buChar char="•"/>
                        <a:tabLst/>
                        <a:defRPr/>
                      </a:pPr>
                      <a:r>
                        <a:rPr lang="en-GB" sz="1400" b="0" kern="1200" noProof="0" dirty="0">
                          <a:solidFill>
                            <a:schemeClr val="tx1"/>
                          </a:solidFill>
                          <a:latin typeface="+mj-lt"/>
                          <a:ea typeface="+mn-ea"/>
                          <a:cs typeface="Arial" panose="020B0604020202020204" pitchFamily="34" charset="0"/>
                        </a:rPr>
                        <a:t>When possible, stop or switch interacting co-medication during HCV treatment</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A</a:t>
                      </a:r>
                    </a:p>
                    <a:p>
                      <a:pPr algn="ctr"/>
                      <a:r>
                        <a:rPr lang="en-GB" sz="1400" dirty="0">
                          <a:solidFill>
                            <a:schemeClr val="tx1"/>
                          </a:solidFill>
                          <a:latin typeface="Arial" panose="020B0604020202020204" pitchFamily="34" charset="0"/>
                          <a:cs typeface="Arial" panose="020B0604020202020204" pitchFamily="34" charset="0"/>
                        </a:rPr>
                        <a:t>B</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panose="020B0604020202020204" pitchFamily="34" charset="0"/>
                          <a:cs typeface="Arial" panose="020B0604020202020204" pitchFamily="34" charset="0"/>
                        </a:rPr>
                        <a:t>1</a:t>
                      </a:r>
                    </a:p>
                    <a:p>
                      <a:pPr algn="ctr"/>
                      <a:r>
                        <a:rPr lang="en-GB" sz="1400" dirty="0">
                          <a:solidFill>
                            <a:schemeClr val="tx1"/>
                          </a:solidFill>
                          <a:latin typeface="Arial" panose="020B0604020202020204" pitchFamily="34" charset="0"/>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sp>
        <p:nvSpPr>
          <p:cNvPr id="7" name="Rectangle 6">
            <a:extLst>
              <a:ext uri="{FF2B5EF4-FFF2-40B4-BE49-F238E27FC236}">
                <a16:creationId xmlns:a16="http://schemas.microsoft.com/office/drawing/2014/main" id="{AF524015-05DE-44ED-80B6-7BDAD7F42BAB}"/>
              </a:ext>
            </a:extLst>
          </p:cNvPr>
          <p:cNvSpPr/>
          <p:nvPr/>
        </p:nvSpPr>
        <p:spPr>
          <a:xfrm>
            <a:off x="4367259" y="1544663"/>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8" name="TextBox 7">
            <a:extLst>
              <a:ext uri="{FF2B5EF4-FFF2-40B4-BE49-F238E27FC236}">
                <a16:creationId xmlns:a16="http://schemas.microsoft.com/office/drawing/2014/main" id="{AC1BE783-B91A-4638-9447-28F24331008F}"/>
              </a:ext>
            </a:extLst>
          </p:cNvPr>
          <p:cNvSpPr txBox="1"/>
          <p:nvPr/>
        </p:nvSpPr>
        <p:spPr>
          <a:xfrm>
            <a:off x="4511258" y="1484315"/>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9" name="Rectangle 8">
            <a:extLst>
              <a:ext uri="{FF2B5EF4-FFF2-40B4-BE49-F238E27FC236}">
                <a16:creationId xmlns:a16="http://schemas.microsoft.com/office/drawing/2014/main" id="{A3E92787-36BC-4153-BF14-3F385E4FD14B}"/>
              </a:ext>
            </a:extLst>
          </p:cNvPr>
          <p:cNvSpPr/>
          <p:nvPr/>
        </p:nvSpPr>
        <p:spPr>
          <a:xfrm>
            <a:off x="6215754" y="1544663"/>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0" name="TextBox 9">
            <a:extLst>
              <a:ext uri="{FF2B5EF4-FFF2-40B4-BE49-F238E27FC236}">
                <a16:creationId xmlns:a16="http://schemas.microsoft.com/office/drawing/2014/main" id="{67FC15CE-E975-437C-97F8-1B1452BC5C8A}"/>
              </a:ext>
            </a:extLst>
          </p:cNvPr>
          <p:cNvSpPr txBox="1"/>
          <p:nvPr/>
        </p:nvSpPr>
        <p:spPr>
          <a:xfrm>
            <a:off x="6359754" y="1484315"/>
            <a:ext cx="2154757" cy="251378"/>
          </a:xfrm>
          <a:prstGeom prst="rect">
            <a:avLst/>
          </a:prstGeom>
          <a:noFill/>
        </p:spPr>
        <p:txBody>
          <a:bodyPr wrap="none" rtlCol="0">
            <a:spAutoFit/>
          </a:bodyPr>
          <a:lstStyle/>
          <a:p>
            <a:r>
              <a:rPr lang="en-GB" sz="1200" b="1" dirty="0">
                <a:solidFill>
                  <a:schemeClr val="bg1"/>
                </a:solidFill>
              </a:rPr>
              <a:t>Grade of recommendation</a:t>
            </a:r>
          </a:p>
        </p:txBody>
      </p:sp>
      <p:pic>
        <p:nvPicPr>
          <p:cNvPr id="12" name="Picture 11">
            <a:hlinkClick r:id="rId3" action="ppaction://hlinksldjump"/>
            <a:extLst>
              <a:ext uri="{FF2B5EF4-FFF2-40B4-BE49-F238E27FC236}">
                <a16:creationId xmlns:a16="http://schemas.microsoft.com/office/drawing/2014/main" id="{9C5774BE-53B6-4F88-9835-1CEAF30E050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260875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panel</a:t>
            </a:r>
            <a:endParaRPr lang="en-GB"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sp>
        <p:nvSpPr>
          <p:cNvPr id="3" name="Content Placeholder 2"/>
          <p:cNvSpPr>
            <a:spLocks noGrp="1"/>
          </p:cNvSpPr>
          <p:nvPr>
            <p:ph sz="half" idx="1"/>
          </p:nvPr>
        </p:nvSpPr>
        <p:spPr>
          <a:xfrm>
            <a:off x="319314" y="1340768"/>
            <a:ext cx="4084010" cy="4622400"/>
          </a:xfrm>
        </p:spPr>
        <p:txBody>
          <a:bodyPr>
            <a:normAutofit lnSpcReduction="10000"/>
          </a:bodyPr>
          <a:lstStyle/>
          <a:p>
            <a:r>
              <a:rPr lang="en-US" b="1" dirty="0"/>
              <a:t>Chair </a:t>
            </a:r>
          </a:p>
          <a:p>
            <a:pPr lvl="1"/>
            <a:r>
              <a:rPr lang="fr-FR" dirty="0"/>
              <a:t>Jean-Michel Pawlotsky</a:t>
            </a:r>
          </a:p>
          <a:p>
            <a:endParaRPr lang="en-US" b="1" dirty="0"/>
          </a:p>
          <a:p>
            <a:r>
              <a:rPr lang="en-US" b="1" dirty="0"/>
              <a:t>Panel members </a:t>
            </a:r>
          </a:p>
          <a:p>
            <a:pPr lvl="1"/>
            <a:r>
              <a:rPr lang="en-US" dirty="0"/>
              <a:t>Alessio Aghemo, Marina Berenguer, Olav Dalgard, Geoffrey Dusheiko, Fiona Marra, Massimo Puoti, Heiner Wedemeyer, Franceso Negro (EASL governing board representative)</a:t>
            </a:r>
          </a:p>
          <a:p>
            <a:endParaRPr lang="en-US" b="1" dirty="0"/>
          </a:p>
          <a:p>
            <a:r>
              <a:rPr lang="en-US" b="1" dirty="0"/>
              <a:t>Reviewers </a:t>
            </a:r>
          </a:p>
          <a:p>
            <a:pPr lvl="1"/>
            <a:r>
              <a:rPr lang="en-GB" dirty="0"/>
              <a:t>Jordan Feld, Thomas Berg, Graham Foster</a:t>
            </a:r>
            <a:endParaRPr lang="it-IT" dirty="0"/>
          </a:p>
        </p:txBody>
      </p:sp>
      <p:pic>
        <p:nvPicPr>
          <p:cNvPr id="11" name="Picture 10">
            <a:extLst>
              <a:ext uri="{FF2B5EF4-FFF2-40B4-BE49-F238E27FC236}">
                <a16:creationId xmlns:a16="http://schemas.microsoft.com/office/drawing/2014/main" id="{6D9D07DA-0CF1-4B93-90C4-E5134DB48B65}"/>
              </a:ext>
            </a:extLst>
          </p:cNvPr>
          <p:cNvPicPr>
            <a:picLocks noChangeAspect="1"/>
          </p:cNvPicPr>
          <p:nvPr/>
        </p:nvPicPr>
        <p:blipFill rotWithShape="1">
          <a:blip r:embed="rId2"/>
          <a:srcRect l="19698" t="8992" r="61954" b="4299"/>
          <a:stretch/>
        </p:blipFill>
        <p:spPr>
          <a:xfrm>
            <a:off x="4766917" y="1486273"/>
            <a:ext cx="3326929" cy="4421652"/>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05095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Measures to improve adherence</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6" name="Content Placeholder 4">
            <a:extLst>
              <a:ext uri="{FF2B5EF4-FFF2-40B4-BE49-F238E27FC236}">
                <a16:creationId xmlns:a16="http://schemas.microsoft.com/office/drawing/2014/main" id="{53F20737-2280-4F47-9AC5-EE6E3A2010BC}"/>
              </a:ext>
            </a:extLst>
          </p:cNvPr>
          <p:cNvGraphicFramePr>
            <a:graphicFrameLocks/>
          </p:cNvGraphicFramePr>
          <p:nvPr>
            <p:extLst>
              <p:ext uri="{D42A27DB-BD31-4B8C-83A1-F6EECF244321}">
                <p14:modId xmlns:p14="http://schemas.microsoft.com/office/powerpoint/2010/main" val="79815088"/>
              </p:ext>
            </p:extLst>
          </p:nvPr>
        </p:nvGraphicFramePr>
        <p:xfrm>
          <a:off x="755650" y="1484313"/>
          <a:ext cx="7727950" cy="3230880"/>
        </p:xfrm>
        <a:graphic>
          <a:graphicData uri="http://schemas.openxmlformats.org/drawingml/2006/table">
            <a:tbl>
              <a:tblPr firstRow="1" bandRow="1">
                <a:tableStyleId>{5C22544A-7EE6-4342-B048-85BDC9FD1C3A}</a:tableStyleId>
              </a:tblPr>
              <a:tblGrid>
                <a:gridCol w="6653374">
                  <a:extLst>
                    <a:ext uri="{9D8B030D-6E8A-4147-A177-3AD203B41FA5}">
                      <a16:colId xmlns:a16="http://schemas.microsoft.com/office/drawing/2014/main" val="20001"/>
                    </a:ext>
                  </a:extLst>
                </a:gridCol>
                <a:gridCol w="537288">
                  <a:extLst>
                    <a:ext uri="{9D8B030D-6E8A-4147-A177-3AD203B41FA5}">
                      <a16:colId xmlns:a16="http://schemas.microsoft.com/office/drawing/2014/main" val="20002"/>
                    </a:ext>
                  </a:extLst>
                </a:gridCol>
                <a:gridCol w="537288">
                  <a:extLst>
                    <a:ext uri="{9D8B030D-6E8A-4147-A177-3AD203B41FA5}">
                      <a16:colId xmlns:a16="http://schemas.microsoft.com/office/drawing/2014/main" val="20003"/>
                    </a:ext>
                  </a:extLst>
                </a:gridCol>
              </a:tblGrid>
              <a:tr h="272259">
                <a:tc gridSpan="3">
                  <a:txBody>
                    <a:bodyPr/>
                    <a:lstStyle/>
                    <a:p>
                      <a:r>
                        <a:rPr lang="en-GB" sz="16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79139">
                <a:tc>
                  <a:txBody>
                    <a:bodyPr/>
                    <a:lstStyle/>
                    <a:p>
                      <a:r>
                        <a:rPr lang="en-GB" sz="1600" b="0" i="0" u="none" strike="noStrike" kern="1200" baseline="0" dirty="0">
                          <a:solidFill>
                            <a:schemeClr val="dk1"/>
                          </a:solidFill>
                          <a:latin typeface="+mn-lt"/>
                          <a:ea typeface="+mn-ea"/>
                          <a:cs typeface="+mn-cs"/>
                        </a:rPr>
                        <a:t>HCV treatment should be delivered within a MDT setting, with experience in HCV assessment and therapy</a:t>
                      </a:r>
                      <a:endParaRPr lang="en-GB" sz="16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479139">
                <a:tc>
                  <a:txBody>
                    <a:bodyPr/>
                    <a:lstStyle/>
                    <a:p>
                      <a:r>
                        <a:rPr lang="en-GB" sz="1600" b="0" i="0" u="none" strike="noStrike" kern="1200" baseline="0" dirty="0">
                          <a:solidFill>
                            <a:schemeClr val="dk1"/>
                          </a:solidFill>
                          <a:latin typeface="+mn-lt"/>
                          <a:ea typeface="+mn-ea"/>
                          <a:cs typeface="+mn-cs"/>
                        </a:rPr>
                        <a:t>HCV-infected patients should be counselled on the importance of adherence for attaining an SVR</a:t>
                      </a:r>
                      <a:endParaRPr lang="en-GB" sz="16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479139">
                <a:tc>
                  <a:txBody>
                    <a:bodyPr/>
                    <a:lstStyle/>
                    <a:p>
                      <a:r>
                        <a:rPr lang="en-GB" sz="1600" b="0" i="0" u="none" strike="noStrike" kern="1200" baseline="0" dirty="0">
                          <a:solidFill>
                            <a:schemeClr val="dk1"/>
                          </a:solidFill>
                          <a:latin typeface="+mn-lt"/>
                          <a:ea typeface="+mn-ea"/>
                          <a:cs typeface="+mn-cs"/>
                        </a:rPr>
                        <a:t>Social support services should be a component of HCV clinical management for patients with socioeconomic disadvantages, migrants</a:t>
                      </a:r>
                      <a:endParaRPr lang="en-GB" sz="16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r h="479139">
                <a:tc>
                  <a:txBody>
                    <a:bodyPr/>
                    <a:lstStyle/>
                    <a:p>
                      <a:r>
                        <a:rPr lang="en-GB" sz="1600" b="0" i="0" u="none" strike="noStrike" kern="1200" baseline="0" dirty="0">
                          <a:solidFill>
                            <a:schemeClr val="dk1"/>
                          </a:solidFill>
                          <a:latin typeface="+mn-lt"/>
                          <a:ea typeface="+mn-ea"/>
                          <a:cs typeface="+mn-cs"/>
                        </a:rPr>
                        <a:t>Peer-based support and patient activation assessment are recommended to improve HCV clinical management </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210730755"/>
                  </a:ext>
                </a:extLst>
              </a:tr>
              <a:tr h="479139">
                <a:tc>
                  <a:txBody>
                    <a:bodyPr/>
                    <a:lstStyle/>
                    <a:p>
                      <a:r>
                        <a:rPr lang="en-GB" sz="1600" b="0" i="0" u="none" strike="noStrike" kern="1200" baseline="0" dirty="0">
                          <a:solidFill>
                            <a:schemeClr val="dk1"/>
                          </a:solidFill>
                          <a:latin typeface="+mn-lt"/>
                          <a:ea typeface="+mn-ea"/>
                          <a:cs typeface="+mn-cs"/>
                        </a:rPr>
                        <a:t>Patients with harmful alcohol consumption should receive additional support during antiviral therapy</a:t>
                      </a:r>
                      <a:endParaRPr lang="en-GB" sz="1600" b="0" kern="12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sp>
        <p:nvSpPr>
          <p:cNvPr id="7" name="Rectangle 6">
            <a:extLst>
              <a:ext uri="{FF2B5EF4-FFF2-40B4-BE49-F238E27FC236}">
                <a16:creationId xmlns:a16="http://schemas.microsoft.com/office/drawing/2014/main" id="{F5B273E6-EC3F-4409-9F4D-818E4BB081CE}"/>
              </a:ext>
            </a:extLst>
          </p:cNvPr>
          <p:cNvSpPr/>
          <p:nvPr/>
        </p:nvSpPr>
        <p:spPr>
          <a:xfrm>
            <a:off x="4367259" y="1544661"/>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8" name="TextBox 7">
            <a:extLst>
              <a:ext uri="{FF2B5EF4-FFF2-40B4-BE49-F238E27FC236}">
                <a16:creationId xmlns:a16="http://schemas.microsoft.com/office/drawing/2014/main" id="{14A64B22-1A8D-4445-94F7-CE70999C83E5}"/>
              </a:ext>
            </a:extLst>
          </p:cNvPr>
          <p:cNvSpPr txBox="1"/>
          <p:nvPr/>
        </p:nvSpPr>
        <p:spPr>
          <a:xfrm>
            <a:off x="4511258" y="1484313"/>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9" name="Rectangle 8">
            <a:extLst>
              <a:ext uri="{FF2B5EF4-FFF2-40B4-BE49-F238E27FC236}">
                <a16:creationId xmlns:a16="http://schemas.microsoft.com/office/drawing/2014/main" id="{F589FBC4-390B-4AC3-9743-6EF6A7923A7D}"/>
              </a:ext>
            </a:extLst>
          </p:cNvPr>
          <p:cNvSpPr/>
          <p:nvPr/>
        </p:nvSpPr>
        <p:spPr>
          <a:xfrm>
            <a:off x="6215754" y="1544661"/>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0" name="TextBox 9">
            <a:extLst>
              <a:ext uri="{FF2B5EF4-FFF2-40B4-BE49-F238E27FC236}">
                <a16:creationId xmlns:a16="http://schemas.microsoft.com/office/drawing/2014/main" id="{65E60BD8-BE29-4481-9A17-BFF4B94487C3}"/>
              </a:ext>
            </a:extLst>
          </p:cNvPr>
          <p:cNvSpPr txBox="1"/>
          <p:nvPr/>
        </p:nvSpPr>
        <p:spPr>
          <a:xfrm>
            <a:off x="6359754" y="1484313"/>
            <a:ext cx="2154757" cy="251378"/>
          </a:xfrm>
          <a:prstGeom prst="rect">
            <a:avLst/>
          </a:prstGeom>
          <a:noFill/>
        </p:spPr>
        <p:txBody>
          <a:bodyPr wrap="none" rtlCol="0">
            <a:spAutoFit/>
          </a:bodyPr>
          <a:lstStyle/>
          <a:p>
            <a:r>
              <a:rPr lang="en-GB" sz="1200" b="1" dirty="0">
                <a:solidFill>
                  <a:schemeClr val="bg1"/>
                </a:solidFill>
              </a:rPr>
              <a:t>Grade of recommendation</a:t>
            </a:r>
          </a:p>
        </p:txBody>
      </p:sp>
      <p:pic>
        <p:nvPicPr>
          <p:cNvPr id="12" name="Picture 11">
            <a:hlinkClick r:id="rId3" action="ppaction://hlinksldjump"/>
            <a:extLst>
              <a:ext uri="{FF2B5EF4-FFF2-40B4-BE49-F238E27FC236}">
                <a16:creationId xmlns:a16="http://schemas.microsoft.com/office/drawing/2014/main" id="{DFD37BFD-33F6-41AB-81AC-A3E78F1B5EED}"/>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965815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Appendix 1</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Drug–drug interactions (DDIs)</a:t>
            </a:r>
          </a:p>
        </p:txBody>
      </p:sp>
    </p:spTree>
    <p:extLst>
      <p:ext uri="{BB962C8B-B14F-4D97-AF65-F5344CB8AC3E}">
        <p14:creationId xmlns:p14="http://schemas.microsoft.com/office/powerpoint/2010/main" val="288127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fontScale="90000"/>
          </a:bodyPr>
          <a:lstStyle/>
          <a:p>
            <a:r>
              <a:rPr lang="en-GB" dirty="0"/>
              <a:t>DDIs between HCV DAAs and antiretroviral drugs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*Known or anticipated increase in tenofovir concentrations in regimens containing tenofovir disoproxil fumarate. Caution and frequent renal monitoring</a:t>
            </a:r>
          </a:p>
          <a:p>
            <a:r>
              <a:rPr lang="en-GB" dirty="0"/>
              <a:t>EASL CPG HCV. J Hepatol 2018;</a:t>
            </a:r>
            <a:r>
              <a:rPr lang="en-US" dirty="0"/>
              <a:t>69:461–511.</a:t>
            </a:r>
            <a:endParaRPr lang="en-GB" dirty="0"/>
          </a:p>
        </p:txBody>
      </p:sp>
      <p:pic>
        <p:nvPicPr>
          <p:cNvPr id="7" name="Content Placeholder 6">
            <a:extLst>
              <a:ext uri="{FF2B5EF4-FFF2-40B4-BE49-F238E27FC236}">
                <a16:creationId xmlns:a16="http://schemas.microsoft.com/office/drawing/2014/main" id="{00271C41-5742-4EBD-B51C-CC30C9FF74DF}"/>
              </a:ext>
            </a:extLst>
          </p:cNvPr>
          <p:cNvPicPr>
            <a:picLocks noGrp="1" noChangeAspect="1"/>
          </p:cNvPicPr>
          <p:nvPr>
            <p:ph sz="half" idx="4294967295"/>
          </p:nvPr>
        </p:nvPicPr>
        <p:blipFill>
          <a:blip r:embed="rId3"/>
          <a:stretch>
            <a:fillRect/>
          </a:stretch>
        </p:blipFill>
        <p:spPr>
          <a:xfrm>
            <a:off x="693512" y="1187000"/>
            <a:ext cx="4161159" cy="4970914"/>
          </a:xfrm>
          <a:prstGeom prst="rect">
            <a:avLst/>
          </a:prstGeom>
        </p:spPr>
      </p:pic>
      <p:grpSp>
        <p:nvGrpSpPr>
          <p:cNvPr id="23" name="Group 22">
            <a:extLst>
              <a:ext uri="{FF2B5EF4-FFF2-40B4-BE49-F238E27FC236}">
                <a16:creationId xmlns:a16="http://schemas.microsoft.com/office/drawing/2014/main" id="{71098EAC-92F2-47C8-B0FE-31AFB7241FCF}"/>
              </a:ext>
            </a:extLst>
          </p:cNvPr>
          <p:cNvGrpSpPr/>
          <p:nvPr/>
        </p:nvGrpSpPr>
        <p:grpSpPr>
          <a:xfrm>
            <a:off x="5128507" y="1233488"/>
            <a:ext cx="3487430" cy="1194291"/>
            <a:chOff x="5440907" y="1140489"/>
            <a:chExt cx="3487430" cy="1194291"/>
          </a:xfrm>
        </p:grpSpPr>
        <p:grpSp>
          <p:nvGrpSpPr>
            <p:cNvPr id="11" name="Group 10">
              <a:extLst>
                <a:ext uri="{FF2B5EF4-FFF2-40B4-BE49-F238E27FC236}">
                  <a16:creationId xmlns:a16="http://schemas.microsoft.com/office/drawing/2014/main" id="{A79A823A-E783-4756-812A-90BB6F97CF6C}"/>
                </a:ext>
              </a:extLst>
            </p:cNvPr>
            <p:cNvGrpSpPr/>
            <p:nvPr/>
          </p:nvGrpSpPr>
          <p:grpSpPr>
            <a:xfrm>
              <a:off x="5440907" y="1169806"/>
              <a:ext cx="354842" cy="218364"/>
              <a:chOff x="527713" y="3755524"/>
              <a:chExt cx="354842" cy="218364"/>
            </a:xfrm>
          </p:grpSpPr>
          <p:sp>
            <p:nvSpPr>
              <p:cNvPr id="9" name="Rectangle 8">
                <a:extLst>
                  <a:ext uri="{FF2B5EF4-FFF2-40B4-BE49-F238E27FC236}">
                    <a16:creationId xmlns:a16="http://schemas.microsoft.com/office/drawing/2014/main" id="{EE343981-CA8C-4893-A5ED-0708124BB97D}"/>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iamond 9">
                <a:extLst>
                  <a:ext uri="{FF2B5EF4-FFF2-40B4-BE49-F238E27FC236}">
                    <a16:creationId xmlns:a16="http://schemas.microsoft.com/office/drawing/2014/main" id="{7B6B78E4-1561-4FD6-A7C6-747964EC844E}"/>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CFB0A2C7-EF52-4C68-9672-37F871E7E507}"/>
                </a:ext>
              </a:extLst>
            </p:cNvPr>
            <p:cNvGrpSpPr/>
            <p:nvPr/>
          </p:nvGrpSpPr>
          <p:grpSpPr>
            <a:xfrm>
              <a:off x="5440907" y="1498544"/>
              <a:ext cx="354842" cy="218364"/>
              <a:chOff x="527713" y="4344652"/>
              <a:chExt cx="354842" cy="218364"/>
            </a:xfrm>
          </p:grpSpPr>
          <p:sp>
            <p:nvSpPr>
              <p:cNvPr id="13" name="Rectangle 12">
                <a:extLst>
                  <a:ext uri="{FF2B5EF4-FFF2-40B4-BE49-F238E27FC236}">
                    <a16:creationId xmlns:a16="http://schemas.microsoft.com/office/drawing/2014/main" id="{58DA8A07-5EAB-4EC8-BBA5-A8D44502BF1E}"/>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C990FF7-DFA0-4AAC-A13B-C48EC01A7695}"/>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B427D53E-B04F-45ED-A4B6-E3AD23BF0CF6}"/>
                </a:ext>
              </a:extLst>
            </p:cNvPr>
            <p:cNvGrpSpPr/>
            <p:nvPr/>
          </p:nvGrpSpPr>
          <p:grpSpPr>
            <a:xfrm>
              <a:off x="5440907" y="2087098"/>
              <a:ext cx="354842" cy="218364"/>
              <a:chOff x="527713" y="4896010"/>
              <a:chExt cx="354842" cy="218364"/>
            </a:xfrm>
          </p:grpSpPr>
          <p:sp>
            <p:nvSpPr>
              <p:cNvPr id="16" name="Rectangle 15">
                <a:extLst>
                  <a:ext uri="{FF2B5EF4-FFF2-40B4-BE49-F238E27FC236}">
                    <a16:creationId xmlns:a16="http://schemas.microsoft.com/office/drawing/2014/main" id="{C6284B81-AF8C-42C5-9FFB-1A00D3B8DC7C}"/>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F26D0BD9-30C2-4851-96C2-2077C317BC79}"/>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TextBox 19">
              <a:extLst>
                <a:ext uri="{FF2B5EF4-FFF2-40B4-BE49-F238E27FC236}">
                  <a16:creationId xmlns:a16="http://schemas.microsoft.com/office/drawing/2014/main" id="{470D32CC-7C8F-4F53-B673-4C338DDCF880}"/>
                </a:ext>
              </a:extLst>
            </p:cNvPr>
            <p:cNvSpPr txBox="1"/>
            <p:nvPr/>
          </p:nvSpPr>
          <p:spPr>
            <a:xfrm>
              <a:off x="5795748" y="1140489"/>
              <a:ext cx="3132589" cy="276999"/>
            </a:xfrm>
            <a:prstGeom prst="rect">
              <a:avLst/>
            </a:prstGeom>
            <a:noFill/>
          </p:spPr>
          <p:txBody>
            <a:bodyPr wrap="none" rtlCol="0">
              <a:spAutoFit/>
            </a:bodyPr>
            <a:lstStyle/>
            <a:p>
              <a:r>
                <a:rPr lang="en-GB" sz="1200" dirty="0"/>
                <a:t>No clinically significant interaction expected</a:t>
              </a:r>
            </a:p>
          </p:txBody>
        </p:sp>
        <p:sp>
          <p:nvSpPr>
            <p:cNvPr id="21" name="TextBox 20">
              <a:extLst>
                <a:ext uri="{FF2B5EF4-FFF2-40B4-BE49-F238E27FC236}">
                  <a16:creationId xmlns:a16="http://schemas.microsoft.com/office/drawing/2014/main" id="{1D49E436-B0D3-437B-B1E3-0A1C229154E2}"/>
                </a:ext>
              </a:extLst>
            </p:cNvPr>
            <p:cNvSpPr txBox="1"/>
            <p:nvPr/>
          </p:nvSpPr>
          <p:spPr>
            <a:xfrm>
              <a:off x="5795748" y="1469227"/>
              <a:ext cx="3065113" cy="646331"/>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22" name="TextBox 21">
              <a:extLst>
                <a:ext uri="{FF2B5EF4-FFF2-40B4-BE49-F238E27FC236}">
                  <a16:creationId xmlns:a16="http://schemas.microsoft.com/office/drawing/2014/main" id="{F04B9C73-02CD-4F37-9B2C-F847E1B76FF9}"/>
                </a:ext>
              </a:extLst>
            </p:cNvPr>
            <p:cNvSpPr txBox="1"/>
            <p:nvPr/>
          </p:nvSpPr>
          <p:spPr>
            <a:xfrm>
              <a:off x="5795748" y="2057781"/>
              <a:ext cx="3132589" cy="276999"/>
            </a:xfrm>
            <a:prstGeom prst="rect">
              <a:avLst/>
            </a:prstGeom>
            <a:noFill/>
          </p:spPr>
          <p:txBody>
            <a:bodyPr wrap="none" rtlCol="0">
              <a:spAutoFit/>
            </a:bodyPr>
            <a:lstStyle/>
            <a:p>
              <a:r>
                <a:rPr lang="en-GB" sz="1200" dirty="0"/>
                <a:t>These drugs should not be coadministered</a:t>
              </a:r>
            </a:p>
          </p:txBody>
        </p:sp>
      </p:grpSp>
      <p:pic>
        <p:nvPicPr>
          <p:cNvPr id="24" name="Picture 23">
            <a:hlinkClick r:id="rId4" action="ppaction://hlinksldjump"/>
            <a:extLst>
              <a:ext uri="{FF2B5EF4-FFF2-40B4-BE49-F238E27FC236}">
                <a16:creationId xmlns:a16="http://schemas.microsoft.com/office/drawing/2014/main" id="{DA414E4E-D43B-40FE-895D-0513FF74437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0643499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fontScale="90000"/>
          </a:bodyPr>
          <a:lstStyle/>
          <a:p>
            <a:r>
              <a:rPr lang="en-GB" dirty="0"/>
              <a:t>DDIs between HCV DAAs and illicit/recreational drugs or drugs of abuse</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3" name="Group 2">
            <a:extLst>
              <a:ext uri="{FF2B5EF4-FFF2-40B4-BE49-F238E27FC236}">
                <a16:creationId xmlns:a16="http://schemas.microsoft.com/office/drawing/2014/main" id="{94B017BF-9E1B-43CA-98EC-3D14775825A4}"/>
              </a:ext>
            </a:extLst>
          </p:cNvPr>
          <p:cNvGrpSpPr/>
          <p:nvPr/>
        </p:nvGrpSpPr>
        <p:grpSpPr>
          <a:xfrm>
            <a:off x="755650" y="5396169"/>
            <a:ext cx="7468926" cy="1038543"/>
            <a:chOff x="755650" y="5285640"/>
            <a:chExt cx="7468926" cy="1038543"/>
          </a:xfrm>
        </p:grpSpPr>
        <p:grpSp>
          <p:nvGrpSpPr>
            <p:cNvPr id="11" name="Group 10">
              <a:extLst>
                <a:ext uri="{FF2B5EF4-FFF2-40B4-BE49-F238E27FC236}">
                  <a16:creationId xmlns:a16="http://schemas.microsoft.com/office/drawing/2014/main" id="{A79A823A-E783-4756-812A-90BB6F97CF6C}"/>
                </a:ext>
              </a:extLst>
            </p:cNvPr>
            <p:cNvGrpSpPr/>
            <p:nvPr/>
          </p:nvGrpSpPr>
          <p:grpSpPr>
            <a:xfrm>
              <a:off x="755650" y="5314957"/>
              <a:ext cx="354842" cy="218364"/>
              <a:chOff x="527713" y="3755524"/>
              <a:chExt cx="354842" cy="218364"/>
            </a:xfrm>
          </p:grpSpPr>
          <p:sp>
            <p:nvSpPr>
              <p:cNvPr id="9" name="Rectangle 8">
                <a:extLst>
                  <a:ext uri="{FF2B5EF4-FFF2-40B4-BE49-F238E27FC236}">
                    <a16:creationId xmlns:a16="http://schemas.microsoft.com/office/drawing/2014/main" id="{EE343981-CA8C-4893-A5ED-0708124BB97D}"/>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iamond 9">
                <a:extLst>
                  <a:ext uri="{FF2B5EF4-FFF2-40B4-BE49-F238E27FC236}">
                    <a16:creationId xmlns:a16="http://schemas.microsoft.com/office/drawing/2014/main" id="{7B6B78E4-1561-4FD6-A7C6-747964EC844E}"/>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CFB0A2C7-EF52-4C68-9672-37F871E7E507}"/>
                </a:ext>
              </a:extLst>
            </p:cNvPr>
            <p:cNvGrpSpPr/>
            <p:nvPr/>
          </p:nvGrpSpPr>
          <p:grpSpPr>
            <a:xfrm>
              <a:off x="755650" y="5643695"/>
              <a:ext cx="354842" cy="218364"/>
              <a:chOff x="527713" y="4344652"/>
              <a:chExt cx="354842" cy="218364"/>
            </a:xfrm>
          </p:grpSpPr>
          <p:sp>
            <p:nvSpPr>
              <p:cNvPr id="13" name="Rectangle 12">
                <a:extLst>
                  <a:ext uri="{FF2B5EF4-FFF2-40B4-BE49-F238E27FC236}">
                    <a16:creationId xmlns:a16="http://schemas.microsoft.com/office/drawing/2014/main" id="{58DA8A07-5EAB-4EC8-BBA5-A8D44502BF1E}"/>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C990FF7-DFA0-4AAC-A13B-C48EC01A7695}"/>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a:extLst>
                <a:ext uri="{FF2B5EF4-FFF2-40B4-BE49-F238E27FC236}">
                  <a16:creationId xmlns:a16="http://schemas.microsoft.com/office/drawing/2014/main" id="{B427D53E-B04F-45ED-A4B6-E3AD23BF0CF6}"/>
                </a:ext>
              </a:extLst>
            </p:cNvPr>
            <p:cNvGrpSpPr/>
            <p:nvPr/>
          </p:nvGrpSpPr>
          <p:grpSpPr>
            <a:xfrm>
              <a:off x="755650" y="6076501"/>
              <a:ext cx="354842" cy="218364"/>
              <a:chOff x="527713" y="4896010"/>
              <a:chExt cx="354842" cy="218364"/>
            </a:xfrm>
          </p:grpSpPr>
          <p:sp>
            <p:nvSpPr>
              <p:cNvPr id="16" name="Rectangle 15">
                <a:extLst>
                  <a:ext uri="{FF2B5EF4-FFF2-40B4-BE49-F238E27FC236}">
                    <a16:creationId xmlns:a16="http://schemas.microsoft.com/office/drawing/2014/main" id="{C6284B81-AF8C-42C5-9FFB-1A00D3B8DC7C}"/>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F26D0BD9-30C2-4851-96C2-2077C317BC79}"/>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0" name="TextBox 19">
              <a:extLst>
                <a:ext uri="{FF2B5EF4-FFF2-40B4-BE49-F238E27FC236}">
                  <a16:creationId xmlns:a16="http://schemas.microsoft.com/office/drawing/2014/main" id="{470D32CC-7C8F-4F53-B673-4C338DDCF880}"/>
                </a:ext>
              </a:extLst>
            </p:cNvPr>
            <p:cNvSpPr txBox="1"/>
            <p:nvPr/>
          </p:nvSpPr>
          <p:spPr>
            <a:xfrm>
              <a:off x="1110491" y="5285640"/>
              <a:ext cx="3132589" cy="276999"/>
            </a:xfrm>
            <a:prstGeom prst="rect">
              <a:avLst/>
            </a:prstGeom>
            <a:noFill/>
          </p:spPr>
          <p:txBody>
            <a:bodyPr wrap="none" rtlCol="0">
              <a:spAutoFit/>
            </a:bodyPr>
            <a:lstStyle/>
            <a:p>
              <a:r>
                <a:rPr lang="en-GB" sz="1200" dirty="0"/>
                <a:t>No clinically significant interaction expected</a:t>
              </a:r>
            </a:p>
          </p:txBody>
        </p:sp>
        <p:sp>
          <p:nvSpPr>
            <p:cNvPr id="21" name="TextBox 20">
              <a:extLst>
                <a:ext uri="{FF2B5EF4-FFF2-40B4-BE49-F238E27FC236}">
                  <a16:creationId xmlns:a16="http://schemas.microsoft.com/office/drawing/2014/main" id="{1D49E436-B0D3-437B-B1E3-0A1C229154E2}"/>
                </a:ext>
              </a:extLst>
            </p:cNvPr>
            <p:cNvSpPr txBox="1"/>
            <p:nvPr/>
          </p:nvSpPr>
          <p:spPr>
            <a:xfrm>
              <a:off x="1110491" y="5614378"/>
              <a:ext cx="7114085" cy="461665"/>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22" name="TextBox 21">
              <a:extLst>
                <a:ext uri="{FF2B5EF4-FFF2-40B4-BE49-F238E27FC236}">
                  <a16:creationId xmlns:a16="http://schemas.microsoft.com/office/drawing/2014/main" id="{F04B9C73-02CD-4F37-9B2C-F847E1B76FF9}"/>
                </a:ext>
              </a:extLst>
            </p:cNvPr>
            <p:cNvSpPr txBox="1"/>
            <p:nvPr/>
          </p:nvSpPr>
          <p:spPr>
            <a:xfrm>
              <a:off x="1110491" y="6047184"/>
              <a:ext cx="3132589" cy="276999"/>
            </a:xfrm>
            <a:prstGeom prst="rect">
              <a:avLst/>
            </a:prstGeom>
            <a:noFill/>
          </p:spPr>
          <p:txBody>
            <a:bodyPr wrap="none" rtlCol="0">
              <a:spAutoFit/>
            </a:bodyPr>
            <a:lstStyle/>
            <a:p>
              <a:r>
                <a:rPr lang="en-GB" sz="1200" dirty="0"/>
                <a:t>These drugs should not be coadministered</a:t>
              </a:r>
            </a:p>
          </p:txBody>
        </p:sp>
      </p:grpSp>
      <p:pic>
        <p:nvPicPr>
          <p:cNvPr id="2" name="Picture 1">
            <a:extLst>
              <a:ext uri="{FF2B5EF4-FFF2-40B4-BE49-F238E27FC236}">
                <a16:creationId xmlns:a16="http://schemas.microsoft.com/office/drawing/2014/main" id="{B96EB884-44B7-4AC8-B2DE-9FFD5583600F}"/>
              </a:ext>
            </a:extLst>
          </p:cNvPr>
          <p:cNvPicPr>
            <a:picLocks noChangeAspect="1"/>
          </p:cNvPicPr>
          <p:nvPr/>
        </p:nvPicPr>
        <p:blipFill>
          <a:blip r:embed="rId3"/>
          <a:stretch>
            <a:fillRect/>
          </a:stretch>
        </p:blipFill>
        <p:spPr>
          <a:xfrm>
            <a:off x="705409" y="1233488"/>
            <a:ext cx="5085543" cy="4026055"/>
          </a:xfrm>
          <a:prstGeom prst="rect">
            <a:avLst/>
          </a:prstGeom>
        </p:spPr>
      </p:pic>
      <p:pic>
        <p:nvPicPr>
          <p:cNvPr id="23" name="Picture 22">
            <a:hlinkClick r:id="rId4" action="ppaction://hlinksldjump"/>
            <a:extLst>
              <a:ext uri="{FF2B5EF4-FFF2-40B4-BE49-F238E27FC236}">
                <a16:creationId xmlns:a16="http://schemas.microsoft.com/office/drawing/2014/main" id="{85FACDDA-20B1-4EAA-8502-DE59DD5ABB8B}"/>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242080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fontScale="90000"/>
          </a:bodyPr>
          <a:lstStyle/>
          <a:p>
            <a:r>
              <a:rPr lang="en-GB" dirty="0"/>
              <a:t>DDIs between HCV DAAs and lipid-lowering drugs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pic>
        <p:nvPicPr>
          <p:cNvPr id="2" name="Picture 1">
            <a:extLst>
              <a:ext uri="{FF2B5EF4-FFF2-40B4-BE49-F238E27FC236}">
                <a16:creationId xmlns:a16="http://schemas.microsoft.com/office/drawing/2014/main" id="{DFC58788-B77D-4EA3-B8DA-929188536CDE}"/>
              </a:ext>
            </a:extLst>
          </p:cNvPr>
          <p:cNvPicPr>
            <a:picLocks noChangeAspect="1"/>
          </p:cNvPicPr>
          <p:nvPr/>
        </p:nvPicPr>
        <p:blipFill>
          <a:blip r:embed="rId3"/>
          <a:stretch>
            <a:fillRect/>
          </a:stretch>
        </p:blipFill>
        <p:spPr>
          <a:xfrm>
            <a:off x="755649" y="1233488"/>
            <a:ext cx="6107375" cy="3769062"/>
          </a:xfrm>
          <a:prstGeom prst="rect">
            <a:avLst/>
          </a:prstGeom>
        </p:spPr>
      </p:pic>
      <p:grpSp>
        <p:nvGrpSpPr>
          <p:cNvPr id="24" name="Group 23">
            <a:extLst>
              <a:ext uri="{FF2B5EF4-FFF2-40B4-BE49-F238E27FC236}">
                <a16:creationId xmlns:a16="http://schemas.microsoft.com/office/drawing/2014/main" id="{AAEBF690-E451-4E44-B68D-C26E13CDB1C4}"/>
              </a:ext>
            </a:extLst>
          </p:cNvPr>
          <p:cNvGrpSpPr/>
          <p:nvPr/>
        </p:nvGrpSpPr>
        <p:grpSpPr>
          <a:xfrm>
            <a:off x="755650" y="5396169"/>
            <a:ext cx="7468926" cy="1038543"/>
            <a:chOff x="755650" y="5285640"/>
            <a:chExt cx="7468926" cy="1038543"/>
          </a:xfrm>
        </p:grpSpPr>
        <p:grpSp>
          <p:nvGrpSpPr>
            <p:cNvPr id="25" name="Group 24">
              <a:extLst>
                <a:ext uri="{FF2B5EF4-FFF2-40B4-BE49-F238E27FC236}">
                  <a16:creationId xmlns:a16="http://schemas.microsoft.com/office/drawing/2014/main" id="{5FC997B0-F0BB-46D2-AE59-EDA4552E4350}"/>
                </a:ext>
              </a:extLst>
            </p:cNvPr>
            <p:cNvGrpSpPr/>
            <p:nvPr/>
          </p:nvGrpSpPr>
          <p:grpSpPr>
            <a:xfrm>
              <a:off x="755650" y="5314957"/>
              <a:ext cx="354842" cy="218364"/>
              <a:chOff x="527713" y="3755524"/>
              <a:chExt cx="354842" cy="218364"/>
            </a:xfrm>
          </p:grpSpPr>
          <p:sp>
            <p:nvSpPr>
              <p:cNvPr id="35" name="Rectangle 34">
                <a:extLst>
                  <a:ext uri="{FF2B5EF4-FFF2-40B4-BE49-F238E27FC236}">
                    <a16:creationId xmlns:a16="http://schemas.microsoft.com/office/drawing/2014/main" id="{561504BA-6EA6-47DB-8169-5AD70D3EEA07}"/>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iamond 35">
                <a:extLst>
                  <a:ext uri="{FF2B5EF4-FFF2-40B4-BE49-F238E27FC236}">
                    <a16:creationId xmlns:a16="http://schemas.microsoft.com/office/drawing/2014/main" id="{72E783E1-A12E-4A85-BD08-12ECF9E7589F}"/>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BDFA49A-4680-4CD6-B470-20CF9CB6807D}"/>
                </a:ext>
              </a:extLst>
            </p:cNvPr>
            <p:cNvGrpSpPr/>
            <p:nvPr/>
          </p:nvGrpSpPr>
          <p:grpSpPr>
            <a:xfrm>
              <a:off x="755650" y="5643695"/>
              <a:ext cx="354842" cy="218364"/>
              <a:chOff x="527713" y="4344652"/>
              <a:chExt cx="354842" cy="218364"/>
            </a:xfrm>
          </p:grpSpPr>
          <p:sp>
            <p:nvSpPr>
              <p:cNvPr id="33" name="Rectangle 32">
                <a:extLst>
                  <a:ext uri="{FF2B5EF4-FFF2-40B4-BE49-F238E27FC236}">
                    <a16:creationId xmlns:a16="http://schemas.microsoft.com/office/drawing/2014/main" id="{CC51ABBE-71F5-4E79-A0F3-67A019605ED6}"/>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B623D22-8886-48AD-95DC-51CED73339D1}"/>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765367DB-9D46-4A80-8DF0-E53726FE9F87}"/>
                </a:ext>
              </a:extLst>
            </p:cNvPr>
            <p:cNvGrpSpPr/>
            <p:nvPr/>
          </p:nvGrpSpPr>
          <p:grpSpPr>
            <a:xfrm>
              <a:off x="755650" y="6076501"/>
              <a:ext cx="354842" cy="218364"/>
              <a:chOff x="527713" y="4896010"/>
              <a:chExt cx="354842" cy="218364"/>
            </a:xfrm>
          </p:grpSpPr>
          <p:sp>
            <p:nvSpPr>
              <p:cNvPr id="31" name="Rectangle 30">
                <a:extLst>
                  <a:ext uri="{FF2B5EF4-FFF2-40B4-BE49-F238E27FC236}">
                    <a16:creationId xmlns:a16="http://schemas.microsoft.com/office/drawing/2014/main" id="{0B82B508-0FC7-41FB-BE8C-D264A5AEC722}"/>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04F88EC7-6ED1-4C10-87C2-F9FA22F7465C}"/>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a:extLst>
                <a:ext uri="{FF2B5EF4-FFF2-40B4-BE49-F238E27FC236}">
                  <a16:creationId xmlns:a16="http://schemas.microsoft.com/office/drawing/2014/main" id="{0259BE98-31F1-48AC-9FC7-9A40E03C2FD4}"/>
                </a:ext>
              </a:extLst>
            </p:cNvPr>
            <p:cNvSpPr txBox="1"/>
            <p:nvPr/>
          </p:nvSpPr>
          <p:spPr>
            <a:xfrm>
              <a:off x="1110491" y="5285640"/>
              <a:ext cx="3132589" cy="276999"/>
            </a:xfrm>
            <a:prstGeom prst="rect">
              <a:avLst/>
            </a:prstGeom>
            <a:noFill/>
          </p:spPr>
          <p:txBody>
            <a:bodyPr wrap="none" rtlCol="0">
              <a:spAutoFit/>
            </a:bodyPr>
            <a:lstStyle/>
            <a:p>
              <a:r>
                <a:rPr lang="en-GB" sz="1200" dirty="0"/>
                <a:t>No clinically significant interaction expected</a:t>
              </a:r>
            </a:p>
          </p:txBody>
        </p:sp>
        <p:sp>
          <p:nvSpPr>
            <p:cNvPr id="29" name="TextBox 28">
              <a:extLst>
                <a:ext uri="{FF2B5EF4-FFF2-40B4-BE49-F238E27FC236}">
                  <a16:creationId xmlns:a16="http://schemas.microsoft.com/office/drawing/2014/main" id="{A83A0B87-6C74-4E0D-9E4B-514D61173AD9}"/>
                </a:ext>
              </a:extLst>
            </p:cNvPr>
            <p:cNvSpPr txBox="1"/>
            <p:nvPr/>
          </p:nvSpPr>
          <p:spPr>
            <a:xfrm>
              <a:off x="1110491" y="5614378"/>
              <a:ext cx="7114085" cy="461665"/>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0" name="TextBox 29">
              <a:extLst>
                <a:ext uri="{FF2B5EF4-FFF2-40B4-BE49-F238E27FC236}">
                  <a16:creationId xmlns:a16="http://schemas.microsoft.com/office/drawing/2014/main" id="{5B99AF34-3227-487A-97CE-E38FD5F71C29}"/>
                </a:ext>
              </a:extLst>
            </p:cNvPr>
            <p:cNvSpPr txBox="1"/>
            <p:nvPr/>
          </p:nvSpPr>
          <p:spPr>
            <a:xfrm>
              <a:off x="1110491" y="6047184"/>
              <a:ext cx="3132589" cy="276999"/>
            </a:xfrm>
            <a:prstGeom prst="rect">
              <a:avLst/>
            </a:prstGeom>
            <a:noFill/>
          </p:spPr>
          <p:txBody>
            <a:bodyPr wrap="none" rtlCol="0">
              <a:spAutoFit/>
            </a:bodyPr>
            <a:lstStyle/>
            <a:p>
              <a:r>
                <a:rPr lang="en-GB" sz="1200" dirty="0"/>
                <a:t>These drugs should not be coadministered</a:t>
              </a:r>
            </a:p>
          </p:txBody>
        </p:sp>
      </p:grpSp>
      <p:pic>
        <p:nvPicPr>
          <p:cNvPr id="18" name="Picture 17">
            <a:hlinkClick r:id="rId4" action="ppaction://hlinksldjump"/>
            <a:extLst>
              <a:ext uri="{FF2B5EF4-FFF2-40B4-BE49-F238E27FC236}">
                <a16:creationId xmlns:a16="http://schemas.microsoft.com/office/drawing/2014/main" id="{B31870AA-DEE7-472A-B13B-EBE35C697CC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758781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fontScale="90000"/>
          </a:bodyPr>
          <a:lstStyle/>
          <a:p>
            <a:r>
              <a:rPr lang="en-GB" dirty="0"/>
              <a:t>DDIs between HCV DAAs and central nervous system drugs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pic>
        <p:nvPicPr>
          <p:cNvPr id="2" name="Picture 1">
            <a:extLst>
              <a:ext uri="{FF2B5EF4-FFF2-40B4-BE49-F238E27FC236}">
                <a16:creationId xmlns:a16="http://schemas.microsoft.com/office/drawing/2014/main" id="{3FE5D6BF-C9D3-4AC1-B113-FB0E95D9CDEA}"/>
              </a:ext>
            </a:extLst>
          </p:cNvPr>
          <p:cNvPicPr>
            <a:picLocks noChangeAspect="1"/>
          </p:cNvPicPr>
          <p:nvPr/>
        </p:nvPicPr>
        <p:blipFill>
          <a:blip r:embed="rId3"/>
          <a:stretch>
            <a:fillRect/>
          </a:stretch>
        </p:blipFill>
        <p:spPr>
          <a:xfrm>
            <a:off x="755649" y="1230975"/>
            <a:ext cx="4333027" cy="4386053"/>
          </a:xfrm>
          <a:prstGeom prst="rect">
            <a:avLst/>
          </a:prstGeom>
        </p:spPr>
      </p:pic>
      <p:grpSp>
        <p:nvGrpSpPr>
          <p:cNvPr id="24" name="Group 23">
            <a:extLst>
              <a:ext uri="{FF2B5EF4-FFF2-40B4-BE49-F238E27FC236}">
                <a16:creationId xmlns:a16="http://schemas.microsoft.com/office/drawing/2014/main" id="{6B09067C-FC04-42EF-BBDC-358DEA366E2D}"/>
              </a:ext>
            </a:extLst>
          </p:cNvPr>
          <p:cNvGrpSpPr/>
          <p:nvPr/>
        </p:nvGrpSpPr>
        <p:grpSpPr>
          <a:xfrm>
            <a:off x="5128507" y="1233488"/>
            <a:ext cx="3487430" cy="1194291"/>
            <a:chOff x="5440907" y="1140489"/>
            <a:chExt cx="3487430" cy="1194291"/>
          </a:xfrm>
        </p:grpSpPr>
        <p:grpSp>
          <p:nvGrpSpPr>
            <p:cNvPr id="25" name="Group 24">
              <a:extLst>
                <a:ext uri="{FF2B5EF4-FFF2-40B4-BE49-F238E27FC236}">
                  <a16:creationId xmlns:a16="http://schemas.microsoft.com/office/drawing/2014/main" id="{DF98721C-2DFA-404D-9ACB-4CA577D218A6}"/>
                </a:ext>
              </a:extLst>
            </p:cNvPr>
            <p:cNvGrpSpPr/>
            <p:nvPr/>
          </p:nvGrpSpPr>
          <p:grpSpPr>
            <a:xfrm>
              <a:off x="5440907" y="1169806"/>
              <a:ext cx="354842" cy="218364"/>
              <a:chOff x="527713" y="3755524"/>
              <a:chExt cx="354842" cy="218364"/>
            </a:xfrm>
          </p:grpSpPr>
          <p:sp>
            <p:nvSpPr>
              <p:cNvPr id="35" name="Rectangle 34">
                <a:extLst>
                  <a:ext uri="{FF2B5EF4-FFF2-40B4-BE49-F238E27FC236}">
                    <a16:creationId xmlns:a16="http://schemas.microsoft.com/office/drawing/2014/main" id="{F300C2A5-CB4F-431B-91C0-5084F1B08FED}"/>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iamond 35">
                <a:extLst>
                  <a:ext uri="{FF2B5EF4-FFF2-40B4-BE49-F238E27FC236}">
                    <a16:creationId xmlns:a16="http://schemas.microsoft.com/office/drawing/2014/main" id="{F66932BA-0956-499C-8E85-079426B07B07}"/>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F6CBFC3C-8FC4-4988-92C6-181FBA9DB427}"/>
                </a:ext>
              </a:extLst>
            </p:cNvPr>
            <p:cNvGrpSpPr/>
            <p:nvPr/>
          </p:nvGrpSpPr>
          <p:grpSpPr>
            <a:xfrm>
              <a:off x="5440907" y="1498544"/>
              <a:ext cx="354842" cy="218364"/>
              <a:chOff x="527713" y="4344652"/>
              <a:chExt cx="354842" cy="218364"/>
            </a:xfrm>
          </p:grpSpPr>
          <p:sp>
            <p:nvSpPr>
              <p:cNvPr id="33" name="Rectangle 32">
                <a:extLst>
                  <a:ext uri="{FF2B5EF4-FFF2-40B4-BE49-F238E27FC236}">
                    <a16:creationId xmlns:a16="http://schemas.microsoft.com/office/drawing/2014/main" id="{2F504B4B-B247-4075-B8A8-09549171C43B}"/>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9C25300B-C397-4AA1-855B-96FEB73A12DA}"/>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C2092E93-52A2-4637-8E93-3F3C5EA69152}"/>
                </a:ext>
              </a:extLst>
            </p:cNvPr>
            <p:cNvGrpSpPr/>
            <p:nvPr/>
          </p:nvGrpSpPr>
          <p:grpSpPr>
            <a:xfrm>
              <a:off x="5440907" y="2087098"/>
              <a:ext cx="354842" cy="218364"/>
              <a:chOff x="527713" y="4896010"/>
              <a:chExt cx="354842" cy="218364"/>
            </a:xfrm>
          </p:grpSpPr>
          <p:sp>
            <p:nvSpPr>
              <p:cNvPr id="31" name="Rectangle 30">
                <a:extLst>
                  <a:ext uri="{FF2B5EF4-FFF2-40B4-BE49-F238E27FC236}">
                    <a16:creationId xmlns:a16="http://schemas.microsoft.com/office/drawing/2014/main" id="{2B781721-1E2F-439E-83B8-29E07B9FA6BD}"/>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F186AE62-2522-40BE-A192-A221F77C49D1}"/>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a:extLst>
                <a:ext uri="{FF2B5EF4-FFF2-40B4-BE49-F238E27FC236}">
                  <a16:creationId xmlns:a16="http://schemas.microsoft.com/office/drawing/2014/main" id="{9AB4B80F-5F9F-46A8-AEA6-11A6F54F7953}"/>
                </a:ext>
              </a:extLst>
            </p:cNvPr>
            <p:cNvSpPr txBox="1"/>
            <p:nvPr/>
          </p:nvSpPr>
          <p:spPr>
            <a:xfrm>
              <a:off x="5795748" y="1140489"/>
              <a:ext cx="3132589" cy="276999"/>
            </a:xfrm>
            <a:prstGeom prst="rect">
              <a:avLst/>
            </a:prstGeom>
            <a:noFill/>
          </p:spPr>
          <p:txBody>
            <a:bodyPr wrap="none" rtlCol="0">
              <a:spAutoFit/>
            </a:bodyPr>
            <a:lstStyle/>
            <a:p>
              <a:r>
                <a:rPr lang="en-GB" sz="1200" dirty="0"/>
                <a:t>No clinically significant interaction expected</a:t>
              </a:r>
            </a:p>
          </p:txBody>
        </p:sp>
        <p:sp>
          <p:nvSpPr>
            <p:cNvPr id="29" name="TextBox 28">
              <a:extLst>
                <a:ext uri="{FF2B5EF4-FFF2-40B4-BE49-F238E27FC236}">
                  <a16:creationId xmlns:a16="http://schemas.microsoft.com/office/drawing/2014/main" id="{6390A882-C93F-45A1-9DF8-8D91155151EB}"/>
                </a:ext>
              </a:extLst>
            </p:cNvPr>
            <p:cNvSpPr txBox="1"/>
            <p:nvPr/>
          </p:nvSpPr>
          <p:spPr>
            <a:xfrm>
              <a:off x="5795748" y="1469227"/>
              <a:ext cx="3065113" cy="646331"/>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0" name="TextBox 29">
              <a:extLst>
                <a:ext uri="{FF2B5EF4-FFF2-40B4-BE49-F238E27FC236}">
                  <a16:creationId xmlns:a16="http://schemas.microsoft.com/office/drawing/2014/main" id="{B50DCFA3-890E-4166-BA17-47924BECF40B}"/>
                </a:ext>
              </a:extLst>
            </p:cNvPr>
            <p:cNvSpPr txBox="1"/>
            <p:nvPr/>
          </p:nvSpPr>
          <p:spPr>
            <a:xfrm>
              <a:off x="5795748" y="2057781"/>
              <a:ext cx="3132589" cy="276999"/>
            </a:xfrm>
            <a:prstGeom prst="rect">
              <a:avLst/>
            </a:prstGeom>
            <a:noFill/>
          </p:spPr>
          <p:txBody>
            <a:bodyPr wrap="none" rtlCol="0">
              <a:spAutoFit/>
            </a:bodyPr>
            <a:lstStyle/>
            <a:p>
              <a:r>
                <a:rPr lang="en-GB" sz="1200" dirty="0"/>
                <a:t>These drugs should not be coadministered</a:t>
              </a:r>
            </a:p>
          </p:txBody>
        </p:sp>
      </p:grpSp>
      <p:pic>
        <p:nvPicPr>
          <p:cNvPr id="18" name="Picture 17">
            <a:hlinkClick r:id="rId4" action="ppaction://hlinksldjump"/>
            <a:extLst>
              <a:ext uri="{FF2B5EF4-FFF2-40B4-BE49-F238E27FC236}">
                <a16:creationId xmlns:a16="http://schemas.microsoft.com/office/drawing/2014/main" id="{FE00457C-5BB1-499D-AA19-4ACA9AB6F44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9054662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fontScale="90000"/>
          </a:bodyPr>
          <a:lstStyle/>
          <a:p>
            <a:r>
              <a:rPr lang="en-GB" dirty="0"/>
              <a:t>DDIs between HCV DAAs and cardiovascular drugs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pic>
        <p:nvPicPr>
          <p:cNvPr id="2" name="Picture 1">
            <a:extLst>
              <a:ext uri="{FF2B5EF4-FFF2-40B4-BE49-F238E27FC236}">
                <a16:creationId xmlns:a16="http://schemas.microsoft.com/office/drawing/2014/main" id="{F55672A4-916B-4787-A388-D97CD7319E96}"/>
              </a:ext>
            </a:extLst>
          </p:cNvPr>
          <p:cNvPicPr>
            <a:picLocks noChangeAspect="1"/>
          </p:cNvPicPr>
          <p:nvPr/>
        </p:nvPicPr>
        <p:blipFill>
          <a:blip r:embed="rId3"/>
          <a:stretch>
            <a:fillRect/>
          </a:stretch>
        </p:blipFill>
        <p:spPr>
          <a:xfrm>
            <a:off x="755649" y="1232259"/>
            <a:ext cx="4337651" cy="4239068"/>
          </a:xfrm>
          <a:prstGeom prst="rect">
            <a:avLst/>
          </a:prstGeom>
        </p:spPr>
      </p:pic>
      <p:grpSp>
        <p:nvGrpSpPr>
          <p:cNvPr id="24" name="Group 23">
            <a:extLst>
              <a:ext uri="{FF2B5EF4-FFF2-40B4-BE49-F238E27FC236}">
                <a16:creationId xmlns:a16="http://schemas.microsoft.com/office/drawing/2014/main" id="{EEB1B72D-CD3A-457B-8A68-D55D417D7AAD}"/>
              </a:ext>
            </a:extLst>
          </p:cNvPr>
          <p:cNvGrpSpPr/>
          <p:nvPr/>
        </p:nvGrpSpPr>
        <p:grpSpPr>
          <a:xfrm>
            <a:off x="5128507" y="1233488"/>
            <a:ext cx="3487430" cy="1194291"/>
            <a:chOff x="5440907" y="1140489"/>
            <a:chExt cx="3487430" cy="1194291"/>
          </a:xfrm>
        </p:grpSpPr>
        <p:grpSp>
          <p:nvGrpSpPr>
            <p:cNvPr id="25" name="Group 24">
              <a:extLst>
                <a:ext uri="{FF2B5EF4-FFF2-40B4-BE49-F238E27FC236}">
                  <a16:creationId xmlns:a16="http://schemas.microsoft.com/office/drawing/2014/main" id="{D13C2B61-67A9-4D52-BBC6-AEDD923B6D30}"/>
                </a:ext>
              </a:extLst>
            </p:cNvPr>
            <p:cNvGrpSpPr/>
            <p:nvPr/>
          </p:nvGrpSpPr>
          <p:grpSpPr>
            <a:xfrm>
              <a:off x="5440907" y="1169806"/>
              <a:ext cx="354842" cy="218364"/>
              <a:chOff x="527713" y="3755524"/>
              <a:chExt cx="354842" cy="218364"/>
            </a:xfrm>
          </p:grpSpPr>
          <p:sp>
            <p:nvSpPr>
              <p:cNvPr id="35" name="Rectangle 34">
                <a:extLst>
                  <a:ext uri="{FF2B5EF4-FFF2-40B4-BE49-F238E27FC236}">
                    <a16:creationId xmlns:a16="http://schemas.microsoft.com/office/drawing/2014/main" id="{FFD8E837-A4CA-43F1-9998-44087CCDC779}"/>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iamond 35">
                <a:extLst>
                  <a:ext uri="{FF2B5EF4-FFF2-40B4-BE49-F238E27FC236}">
                    <a16:creationId xmlns:a16="http://schemas.microsoft.com/office/drawing/2014/main" id="{95C1302D-7D71-45A2-9745-44B66F91256A}"/>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5DF28AF-4257-4D68-A68E-F322481D3512}"/>
                </a:ext>
              </a:extLst>
            </p:cNvPr>
            <p:cNvGrpSpPr/>
            <p:nvPr/>
          </p:nvGrpSpPr>
          <p:grpSpPr>
            <a:xfrm>
              <a:off x="5440907" y="1498544"/>
              <a:ext cx="354842" cy="218364"/>
              <a:chOff x="527713" y="4344652"/>
              <a:chExt cx="354842" cy="218364"/>
            </a:xfrm>
          </p:grpSpPr>
          <p:sp>
            <p:nvSpPr>
              <p:cNvPr id="33" name="Rectangle 32">
                <a:extLst>
                  <a:ext uri="{FF2B5EF4-FFF2-40B4-BE49-F238E27FC236}">
                    <a16:creationId xmlns:a16="http://schemas.microsoft.com/office/drawing/2014/main" id="{304F073F-BF67-4D8C-8B97-50984004B546}"/>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69EC046C-0E6D-46EF-BDCB-6A906DB620D3}"/>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7" name="Group 26">
              <a:extLst>
                <a:ext uri="{FF2B5EF4-FFF2-40B4-BE49-F238E27FC236}">
                  <a16:creationId xmlns:a16="http://schemas.microsoft.com/office/drawing/2014/main" id="{CCAE0CD0-5DD0-4904-A5F3-94536B8C5501}"/>
                </a:ext>
              </a:extLst>
            </p:cNvPr>
            <p:cNvGrpSpPr/>
            <p:nvPr/>
          </p:nvGrpSpPr>
          <p:grpSpPr>
            <a:xfrm>
              <a:off x="5440907" y="2087098"/>
              <a:ext cx="354842" cy="218364"/>
              <a:chOff x="527713" y="4896010"/>
              <a:chExt cx="354842" cy="218364"/>
            </a:xfrm>
          </p:grpSpPr>
          <p:sp>
            <p:nvSpPr>
              <p:cNvPr id="31" name="Rectangle 30">
                <a:extLst>
                  <a:ext uri="{FF2B5EF4-FFF2-40B4-BE49-F238E27FC236}">
                    <a16:creationId xmlns:a16="http://schemas.microsoft.com/office/drawing/2014/main" id="{B7C09F48-6710-40B2-9181-3354E09FCC95}"/>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B6F8661D-BB91-40B7-8596-1F6F01192D41}"/>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TextBox 27">
              <a:extLst>
                <a:ext uri="{FF2B5EF4-FFF2-40B4-BE49-F238E27FC236}">
                  <a16:creationId xmlns:a16="http://schemas.microsoft.com/office/drawing/2014/main" id="{3BD70D97-B12A-401E-A5C1-45C61482E8F6}"/>
                </a:ext>
              </a:extLst>
            </p:cNvPr>
            <p:cNvSpPr txBox="1"/>
            <p:nvPr/>
          </p:nvSpPr>
          <p:spPr>
            <a:xfrm>
              <a:off x="5795748" y="1140489"/>
              <a:ext cx="3132589" cy="276999"/>
            </a:xfrm>
            <a:prstGeom prst="rect">
              <a:avLst/>
            </a:prstGeom>
            <a:noFill/>
          </p:spPr>
          <p:txBody>
            <a:bodyPr wrap="none" rtlCol="0">
              <a:spAutoFit/>
            </a:bodyPr>
            <a:lstStyle/>
            <a:p>
              <a:r>
                <a:rPr lang="en-GB" sz="1200" dirty="0"/>
                <a:t>No clinically significant interaction expected</a:t>
              </a:r>
            </a:p>
          </p:txBody>
        </p:sp>
        <p:sp>
          <p:nvSpPr>
            <p:cNvPr id="29" name="TextBox 28">
              <a:extLst>
                <a:ext uri="{FF2B5EF4-FFF2-40B4-BE49-F238E27FC236}">
                  <a16:creationId xmlns:a16="http://schemas.microsoft.com/office/drawing/2014/main" id="{D26C3288-1014-4145-810F-0F24324D8F7A}"/>
                </a:ext>
              </a:extLst>
            </p:cNvPr>
            <p:cNvSpPr txBox="1"/>
            <p:nvPr/>
          </p:nvSpPr>
          <p:spPr>
            <a:xfrm>
              <a:off x="5795748" y="1469227"/>
              <a:ext cx="3065113" cy="646331"/>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0" name="TextBox 29">
              <a:extLst>
                <a:ext uri="{FF2B5EF4-FFF2-40B4-BE49-F238E27FC236}">
                  <a16:creationId xmlns:a16="http://schemas.microsoft.com/office/drawing/2014/main" id="{BBE2F56F-B132-4F5F-BA77-950B2294189C}"/>
                </a:ext>
              </a:extLst>
            </p:cNvPr>
            <p:cNvSpPr txBox="1"/>
            <p:nvPr/>
          </p:nvSpPr>
          <p:spPr>
            <a:xfrm>
              <a:off x="5795748" y="2057781"/>
              <a:ext cx="3132589" cy="276999"/>
            </a:xfrm>
            <a:prstGeom prst="rect">
              <a:avLst/>
            </a:prstGeom>
            <a:noFill/>
          </p:spPr>
          <p:txBody>
            <a:bodyPr wrap="none" rtlCol="0">
              <a:spAutoFit/>
            </a:bodyPr>
            <a:lstStyle/>
            <a:p>
              <a:r>
                <a:rPr lang="en-GB" sz="1200" dirty="0"/>
                <a:t>These drugs should not be coadministered</a:t>
              </a:r>
            </a:p>
          </p:txBody>
        </p:sp>
      </p:grpSp>
      <p:pic>
        <p:nvPicPr>
          <p:cNvPr id="18" name="Picture 17">
            <a:hlinkClick r:id="rId4" action="ppaction://hlinksldjump"/>
            <a:extLst>
              <a:ext uri="{FF2B5EF4-FFF2-40B4-BE49-F238E27FC236}">
                <a16:creationId xmlns:a16="http://schemas.microsoft.com/office/drawing/2014/main" id="{8B5AF608-FA62-4869-847A-5329256CB7E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275730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fontScale="90000"/>
          </a:bodyPr>
          <a:lstStyle/>
          <a:p>
            <a:r>
              <a:rPr lang="en-GB" dirty="0"/>
              <a:t>DDIs between HCV DAAs and immunosuppressants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18" name="Group 17">
            <a:extLst>
              <a:ext uri="{FF2B5EF4-FFF2-40B4-BE49-F238E27FC236}">
                <a16:creationId xmlns:a16="http://schemas.microsoft.com/office/drawing/2014/main" id="{5D2A7E7D-CD94-4CDD-B527-FDD085CCF62E}"/>
              </a:ext>
            </a:extLst>
          </p:cNvPr>
          <p:cNvGrpSpPr/>
          <p:nvPr/>
        </p:nvGrpSpPr>
        <p:grpSpPr>
          <a:xfrm>
            <a:off x="755650" y="4307597"/>
            <a:ext cx="7468926" cy="1038543"/>
            <a:chOff x="755650" y="5285640"/>
            <a:chExt cx="7468926" cy="1038543"/>
          </a:xfrm>
        </p:grpSpPr>
        <p:grpSp>
          <p:nvGrpSpPr>
            <p:cNvPr id="19" name="Group 18">
              <a:extLst>
                <a:ext uri="{FF2B5EF4-FFF2-40B4-BE49-F238E27FC236}">
                  <a16:creationId xmlns:a16="http://schemas.microsoft.com/office/drawing/2014/main" id="{66D57E74-6786-49EA-BD31-D19FE39A6F19}"/>
                </a:ext>
              </a:extLst>
            </p:cNvPr>
            <p:cNvGrpSpPr/>
            <p:nvPr/>
          </p:nvGrpSpPr>
          <p:grpSpPr>
            <a:xfrm>
              <a:off x="755650" y="5314957"/>
              <a:ext cx="354842" cy="218364"/>
              <a:chOff x="527713" y="3755524"/>
              <a:chExt cx="354842" cy="218364"/>
            </a:xfrm>
          </p:grpSpPr>
          <p:sp>
            <p:nvSpPr>
              <p:cNvPr id="42" name="Rectangle 41">
                <a:extLst>
                  <a:ext uri="{FF2B5EF4-FFF2-40B4-BE49-F238E27FC236}">
                    <a16:creationId xmlns:a16="http://schemas.microsoft.com/office/drawing/2014/main" id="{95B64A72-4666-4824-A989-48969198A04A}"/>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Diamond 42">
                <a:extLst>
                  <a:ext uri="{FF2B5EF4-FFF2-40B4-BE49-F238E27FC236}">
                    <a16:creationId xmlns:a16="http://schemas.microsoft.com/office/drawing/2014/main" id="{C2EC3334-0C9A-49F1-A1B4-41D92AF896E0}"/>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87373AED-1BE7-4A93-BB73-4D4C0BDA8059}"/>
                </a:ext>
              </a:extLst>
            </p:cNvPr>
            <p:cNvGrpSpPr/>
            <p:nvPr/>
          </p:nvGrpSpPr>
          <p:grpSpPr>
            <a:xfrm>
              <a:off x="755650" y="5643695"/>
              <a:ext cx="354842" cy="218364"/>
              <a:chOff x="527713" y="4344652"/>
              <a:chExt cx="354842" cy="218364"/>
            </a:xfrm>
          </p:grpSpPr>
          <p:sp>
            <p:nvSpPr>
              <p:cNvPr id="40" name="Rectangle 39">
                <a:extLst>
                  <a:ext uri="{FF2B5EF4-FFF2-40B4-BE49-F238E27FC236}">
                    <a16:creationId xmlns:a16="http://schemas.microsoft.com/office/drawing/2014/main" id="{6F23633B-C01D-46C8-90A8-FD7358DC62B5}"/>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19901EF8-DB91-4C97-9DC4-D12EBAA4BC82}"/>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EB7D37EF-3D46-4DDA-9723-84C24F01709F}"/>
                </a:ext>
              </a:extLst>
            </p:cNvPr>
            <p:cNvGrpSpPr/>
            <p:nvPr/>
          </p:nvGrpSpPr>
          <p:grpSpPr>
            <a:xfrm>
              <a:off x="755650" y="6076501"/>
              <a:ext cx="354842" cy="218364"/>
              <a:chOff x="527713" y="4896010"/>
              <a:chExt cx="354842" cy="218364"/>
            </a:xfrm>
          </p:grpSpPr>
          <p:sp>
            <p:nvSpPr>
              <p:cNvPr id="38" name="Rectangle 37">
                <a:extLst>
                  <a:ext uri="{FF2B5EF4-FFF2-40B4-BE49-F238E27FC236}">
                    <a16:creationId xmlns:a16="http://schemas.microsoft.com/office/drawing/2014/main" id="{AD1B43AF-1703-46B2-996E-F3A24BC46724}"/>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82AF248E-E1B2-4A7F-877A-8C9FD57507DD}"/>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0987DC77-038B-46C2-AAC9-EDC6C753B840}"/>
                </a:ext>
              </a:extLst>
            </p:cNvPr>
            <p:cNvSpPr txBox="1"/>
            <p:nvPr/>
          </p:nvSpPr>
          <p:spPr>
            <a:xfrm>
              <a:off x="1110491" y="5285640"/>
              <a:ext cx="3132589" cy="276999"/>
            </a:xfrm>
            <a:prstGeom prst="rect">
              <a:avLst/>
            </a:prstGeom>
            <a:noFill/>
          </p:spPr>
          <p:txBody>
            <a:bodyPr wrap="none" rtlCol="0">
              <a:spAutoFit/>
            </a:bodyPr>
            <a:lstStyle/>
            <a:p>
              <a:r>
                <a:rPr lang="en-GB" sz="1200" dirty="0"/>
                <a:t>No clinically significant interaction expected</a:t>
              </a:r>
            </a:p>
          </p:txBody>
        </p:sp>
        <p:sp>
          <p:nvSpPr>
            <p:cNvPr id="23" name="TextBox 22">
              <a:extLst>
                <a:ext uri="{FF2B5EF4-FFF2-40B4-BE49-F238E27FC236}">
                  <a16:creationId xmlns:a16="http://schemas.microsoft.com/office/drawing/2014/main" id="{8CB4167B-1C5F-49D6-8525-E3E8B16F428B}"/>
                </a:ext>
              </a:extLst>
            </p:cNvPr>
            <p:cNvSpPr txBox="1"/>
            <p:nvPr/>
          </p:nvSpPr>
          <p:spPr>
            <a:xfrm>
              <a:off x="1110491" y="5614378"/>
              <a:ext cx="7114085" cy="461665"/>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7" name="TextBox 36">
              <a:extLst>
                <a:ext uri="{FF2B5EF4-FFF2-40B4-BE49-F238E27FC236}">
                  <a16:creationId xmlns:a16="http://schemas.microsoft.com/office/drawing/2014/main" id="{BB558F7A-A216-452D-9A09-FA1626ADD6ED}"/>
                </a:ext>
              </a:extLst>
            </p:cNvPr>
            <p:cNvSpPr txBox="1"/>
            <p:nvPr/>
          </p:nvSpPr>
          <p:spPr>
            <a:xfrm>
              <a:off x="1110491" y="6047184"/>
              <a:ext cx="3132589" cy="276999"/>
            </a:xfrm>
            <a:prstGeom prst="rect">
              <a:avLst/>
            </a:prstGeom>
            <a:noFill/>
          </p:spPr>
          <p:txBody>
            <a:bodyPr wrap="none" rtlCol="0">
              <a:spAutoFit/>
            </a:bodyPr>
            <a:lstStyle/>
            <a:p>
              <a:r>
                <a:rPr lang="en-GB" sz="1200" dirty="0"/>
                <a:t>These drugs should not be coadministered</a:t>
              </a:r>
            </a:p>
          </p:txBody>
        </p:sp>
      </p:grpSp>
      <p:pic>
        <p:nvPicPr>
          <p:cNvPr id="3" name="Picture 2">
            <a:extLst>
              <a:ext uri="{FF2B5EF4-FFF2-40B4-BE49-F238E27FC236}">
                <a16:creationId xmlns:a16="http://schemas.microsoft.com/office/drawing/2014/main" id="{C11671BD-747B-477D-B8E5-E8D6DF7FB349}"/>
              </a:ext>
            </a:extLst>
          </p:cNvPr>
          <p:cNvPicPr>
            <a:picLocks noChangeAspect="1"/>
          </p:cNvPicPr>
          <p:nvPr/>
        </p:nvPicPr>
        <p:blipFill>
          <a:blip r:embed="rId3"/>
          <a:stretch>
            <a:fillRect/>
          </a:stretch>
        </p:blipFill>
        <p:spPr>
          <a:xfrm>
            <a:off x="755650" y="1821317"/>
            <a:ext cx="5675623" cy="2248266"/>
          </a:xfrm>
          <a:prstGeom prst="rect">
            <a:avLst/>
          </a:prstGeom>
        </p:spPr>
      </p:pic>
      <p:pic>
        <p:nvPicPr>
          <p:cNvPr id="24" name="Picture 23">
            <a:hlinkClick r:id="rId4" action="ppaction://hlinksldjump"/>
            <a:extLst>
              <a:ext uri="{FF2B5EF4-FFF2-40B4-BE49-F238E27FC236}">
                <a16:creationId xmlns:a16="http://schemas.microsoft.com/office/drawing/2014/main" id="{C69DDA75-234E-4E87-B83E-A860D7DEB745}"/>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4974472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0EE55-D0C8-42A8-ADF3-752C125368D2}"/>
              </a:ext>
            </a:extLst>
          </p:cNvPr>
          <p:cNvSpPr>
            <a:spLocks noGrp="1"/>
          </p:cNvSpPr>
          <p:nvPr>
            <p:ph type="title"/>
          </p:nvPr>
        </p:nvSpPr>
        <p:spPr/>
        <p:txBody>
          <a:bodyPr>
            <a:normAutofit fontScale="90000"/>
          </a:bodyPr>
          <a:lstStyle/>
          <a:p>
            <a:r>
              <a:rPr lang="en-GB" dirty="0"/>
              <a:t>DDIs between HCV DAAs and antiplatelets and anticoagulants</a:t>
            </a:r>
          </a:p>
        </p:txBody>
      </p:sp>
      <p:sp>
        <p:nvSpPr>
          <p:cNvPr id="6" name="Text Placeholder 5">
            <a:extLst>
              <a:ext uri="{FF2B5EF4-FFF2-40B4-BE49-F238E27FC236}">
                <a16:creationId xmlns:a16="http://schemas.microsoft.com/office/drawing/2014/main" id="{2FD920E4-FD95-4CDB-9C18-D46625973584}"/>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18" name="Group 17">
            <a:extLst>
              <a:ext uri="{FF2B5EF4-FFF2-40B4-BE49-F238E27FC236}">
                <a16:creationId xmlns:a16="http://schemas.microsoft.com/office/drawing/2014/main" id="{5D2A7E7D-CD94-4CDD-B527-FDD085CCF62E}"/>
              </a:ext>
            </a:extLst>
          </p:cNvPr>
          <p:cNvGrpSpPr/>
          <p:nvPr/>
        </p:nvGrpSpPr>
        <p:grpSpPr>
          <a:xfrm>
            <a:off x="755650" y="4557969"/>
            <a:ext cx="7468926" cy="1038543"/>
            <a:chOff x="755650" y="5285640"/>
            <a:chExt cx="7468926" cy="1038543"/>
          </a:xfrm>
        </p:grpSpPr>
        <p:grpSp>
          <p:nvGrpSpPr>
            <p:cNvPr id="19" name="Group 18">
              <a:extLst>
                <a:ext uri="{FF2B5EF4-FFF2-40B4-BE49-F238E27FC236}">
                  <a16:creationId xmlns:a16="http://schemas.microsoft.com/office/drawing/2014/main" id="{66D57E74-6786-49EA-BD31-D19FE39A6F19}"/>
                </a:ext>
              </a:extLst>
            </p:cNvPr>
            <p:cNvGrpSpPr/>
            <p:nvPr/>
          </p:nvGrpSpPr>
          <p:grpSpPr>
            <a:xfrm>
              <a:off x="755650" y="5314957"/>
              <a:ext cx="354842" cy="218364"/>
              <a:chOff x="527713" y="3755524"/>
              <a:chExt cx="354842" cy="218364"/>
            </a:xfrm>
          </p:grpSpPr>
          <p:sp>
            <p:nvSpPr>
              <p:cNvPr id="42" name="Rectangle 41">
                <a:extLst>
                  <a:ext uri="{FF2B5EF4-FFF2-40B4-BE49-F238E27FC236}">
                    <a16:creationId xmlns:a16="http://schemas.microsoft.com/office/drawing/2014/main" id="{95B64A72-4666-4824-A989-48969198A04A}"/>
                  </a:ext>
                </a:extLst>
              </p:cNvPr>
              <p:cNvSpPr/>
              <p:nvPr/>
            </p:nvSpPr>
            <p:spPr>
              <a:xfrm>
                <a:off x="527713" y="3755524"/>
                <a:ext cx="354842" cy="218364"/>
              </a:xfrm>
              <a:prstGeom prst="rect">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Diamond 42">
                <a:extLst>
                  <a:ext uri="{FF2B5EF4-FFF2-40B4-BE49-F238E27FC236}">
                    <a16:creationId xmlns:a16="http://schemas.microsoft.com/office/drawing/2014/main" id="{C2EC3334-0C9A-49F1-A1B4-41D92AF896E0}"/>
                  </a:ext>
                </a:extLst>
              </p:cNvPr>
              <p:cNvSpPr/>
              <p:nvPr/>
            </p:nvSpPr>
            <p:spPr>
              <a:xfrm>
                <a:off x="615134" y="3774706"/>
                <a:ext cx="180000" cy="180000"/>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87373AED-1BE7-4A93-BB73-4D4C0BDA8059}"/>
                </a:ext>
              </a:extLst>
            </p:cNvPr>
            <p:cNvGrpSpPr/>
            <p:nvPr/>
          </p:nvGrpSpPr>
          <p:grpSpPr>
            <a:xfrm>
              <a:off x="755650" y="5643695"/>
              <a:ext cx="354842" cy="218364"/>
              <a:chOff x="527713" y="4344652"/>
              <a:chExt cx="354842" cy="218364"/>
            </a:xfrm>
          </p:grpSpPr>
          <p:sp>
            <p:nvSpPr>
              <p:cNvPr id="40" name="Rectangle 39">
                <a:extLst>
                  <a:ext uri="{FF2B5EF4-FFF2-40B4-BE49-F238E27FC236}">
                    <a16:creationId xmlns:a16="http://schemas.microsoft.com/office/drawing/2014/main" id="{6F23633B-C01D-46C8-90A8-FD7358DC62B5}"/>
                  </a:ext>
                </a:extLst>
              </p:cNvPr>
              <p:cNvSpPr/>
              <p:nvPr/>
            </p:nvSpPr>
            <p:spPr>
              <a:xfrm>
                <a:off x="527713" y="4344652"/>
                <a:ext cx="354842" cy="218364"/>
              </a:xfrm>
              <a:prstGeom prst="rect">
                <a:avLst/>
              </a:prstGeom>
              <a:solidFill>
                <a:srgbClr val="FABF8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19901EF8-DB91-4C97-9DC4-D12EBAA4BC82}"/>
                  </a:ext>
                </a:extLst>
              </p:cNvPr>
              <p:cNvSpPr/>
              <p:nvPr/>
            </p:nvSpPr>
            <p:spPr>
              <a:xfrm>
                <a:off x="633134" y="4381834"/>
                <a:ext cx="144000" cy="1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1" name="Group 20">
              <a:extLst>
                <a:ext uri="{FF2B5EF4-FFF2-40B4-BE49-F238E27FC236}">
                  <a16:creationId xmlns:a16="http://schemas.microsoft.com/office/drawing/2014/main" id="{EB7D37EF-3D46-4DDA-9723-84C24F01709F}"/>
                </a:ext>
              </a:extLst>
            </p:cNvPr>
            <p:cNvGrpSpPr/>
            <p:nvPr/>
          </p:nvGrpSpPr>
          <p:grpSpPr>
            <a:xfrm>
              <a:off x="755650" y="6076501"/>
              <a:ext cx="354842" cy="218364"/>
              <a:chOff x="527713" y="4896010"/>
              <a:chExt cx="354842" cy="218364"/>
            </a:xfrm>
          </p:grpSpPr>
          <p:sp>
            <p:nvSpPr>
              <p:cNvPr id="38" name="Rectangle 37">
                <a:extLst>
                  <a:ext uri="{FF2B5EF4-FFF2-40B4-BE49-F238E27FC236}">
                    <a16:creationId xmlns:a16="http://schemas.microsoft.com/office/drawing/2014/main" id="{AD1B43AF-1703-46B2-996E-F3A24BC46724}"/>
                  </a:ext>
                </a:extLst>
              </p:cNvPr>
              <p:cNvSpPr/>
              <p:nvPr/>
            </p:nvSpPr>
            <p:spPr>
              <a:xfrm>
                <a:off x="527713" y="4896010"/>
                <a:ext cx="354842" cy="218364"/>
              </a:xfrm>
              <a:prstGeom prst="rect">
                <a:avLst/>
              </a:prstGeom>
              <a:solidFill>
                <a:srgbClr val="FF7C8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82AF248E-E1B2-4A7F-877A-8C9FD57507DD}"/>
                  </a:ext>
                </a:extLst>
              </p:cNvPr>
              <p:cNvSpPr/>
              <p:nvPr/>
            </p:nvSpPr>
            <p:spPr>
              <a:xfrm>
                <a:off x="633134" y="4933192"/>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2" name="TextBox 21">
              <a:extLst>
                <a:ext uri="{FF2B5EF4-FFF2-40B4-BE49-F238E27FC236}">
                  <a16:creationId xmlns:a16="http://schemas.microsoft.com/office/drawing/2014/main" id="{0987DC77-038B-46C2-AAC9-EDC6C753B840}"/>
                </a:ext>
              </a:extLst>
            </p:cNvPr>
            <p:cNvSpPr txBox="1"/>
            <p:nvPr/>
          </p:nvSpPr>
          <p:spPr>
            <a:xfrm>
              <a:off x="1110491" y="5285640"/>
              <a:ext cx="3132589" cy="276999"/>
            </a:xfrm>
            <a:prstGeom prst="rect">
              <a:avLst/>
            </a:prstGeom>
            <a:noFill/>
          </p:spPr>
          <p:txBody>
            <a:bodyPr wrap="none" rtlCol="0">
              <a:spAutoFit/>
            </a:bodyPr>
            <a:lstStyle/>
            <a:p>
              <a:r>
                <a:rPr lang="en-GB" sz="1200" dirty="0"/>
                <a:t>No clinically significant interaction expected</a:t>
              </a:r>
            </a:p>
          </p:txBody>
        </p:sp>
        <p:sp>
          <p:nvSpPr>
            <p:cNvPr id="23" name="TextBox 22">
              <a:extLst>
                <a:ext uri="{FF2B5EF4-FFF2-40B4-BE49-F238E27FC236}">
                  <a16:creationId xmlns:a16="http://schemas.microsoft.com/office/drawing/2014/main" id="{8CB4167B-1C5F-49D6-8525-E3E8B16F428B}"/>
                </a:ext>
              </a:extLst>
            </p:cNvPr>
            <p:cNvSpPr txBox="1"/>
            <p:nvPr/>
          </p:nvSpPr>
          <p:spPr>
            <a:xfrm>
              <a:off x="1110491" y="5614378"/>
              <a:ext cx="7114085" cy="461665"/>
            </a:xfrm>
            <a:prstGeom prst="rect">
              <a:avLst/>
            </a:prstGeom>
            <a:noFill/>
          </p:spPr>
          <p:txBody>
            <a:bodyPr wrap="square" rtlCol="0">
              <a:spAutoFit/>
            </a:bodyPr>
            <a:lstStyle/>
            <a:p>
              <a:r>
                <a:rPr lang="en-GB" sz="1200" dirty="0"/>
                <a:t>Potential interaction which may require a dosage adjustment, altered timing of administration or additional monitoring</a:t>
              </a:r>
            </a:p>
          </p:txBody>
        </p:sp>
        <p:sp>
          <p:nvSpPr>
            <p:cNvPr id="37" name="TextBox 36">
              <a:extLst>
                <a:ext uri="{FF2B5EF4-FFF2-40B4-BE49-F238E27FC236}">
                  <a16:creationId xmlns:a16="http://schemas.microsoft.com/office/drawing/2014/main" id="{BB558F7A-A216-452D-9A09-FA1626ADD6ED}"/>
                </a:ext>
              </a:extLst>
            </p:cNvPr>
            <p:cNvSpPr txBox="1"/>
            <p:nvPr/>
          </p:nvSpPr>
          <p:spPr>
            <a:xfrm>
              <a:off x="1110491" y="6047184"/>
              <a:ext cx="3132589" cy="276999"/>
            </a:xfrm>
            <a:prstGeom prst="rect">
              <a:avLst/>
            </a:prstGeom>
            <a:noFill/>
          </p:spPr>
          <p:txBody>
            <a:bodyPr wrap="none" rtlCol="0">
              <a:spAutoFit/>
            </a:bodyPr>
            <a:lstStyle/>
            <a:p>
              <a:r>
                <a:rPr lang="en-GB" sz="1200" dirty="0"/>
                <a:t>These drugs should not be coadministered</a:t>
              </a:r>
            </a:p>
          </p:txBody>
        </p:sp>
      </p:grpSp>
      <p:pic>
        <p:nvPicPr>
          <p:cNvPr id="2" name="Picture 1">
            <a:extLst>
              <a:ext uri="{FF2B5EF4-FFF2-40B4-BE49-F238E27FC236}">
                <a16:creationId xmlns:a16="http://schemas.microsoft.com/office/drawing/2014/main" id="{CBBC4E05-57A2-487C-B0F8-8629B39C0777}"/>
              </a:ext>
            </a:extLst>
          </p:cNvPr>
          <p:cNvPicPr>
            <a:picLocks noChangeAspect="1"/>
          </p:cNvPicPr>
          <p:nvPr/>
        </p:nvPicPr>
        <p:blipFill>
          <a:blip r:embed="rId3"/>
          <a:stretch>
            <a:fillRect/>
          </a:stretch>
        </p:blipFill>
        <p:spPr>
          <a:xfrm>
            <a:off x="734225" y="1661149"/>
            <a:ext cx="5998171" cy="2608360"/>
          </a:xfrm>
          <a:prstGeom prst="rect">
            <a:avLst/>
          </a:prstGeom>
        </p:spPr>
      </p:pic>
      <p:pic>
        <p:nvPicPr>
          <p:cNvPr id="24" name="Picture 23">
            <a:hlinkClick r:id="rId4" action="ppaction://hlinksldjump"/>
            <a:extLst>
              <a:ext uri="{FF2B5EF4-FFF2-40B4-BE49-F238E27FC236}">
                <a16:creationId xmlns:a16="http://schemas.microsoft.com/office/drawing/2014/main" id="{350EC377-506C-4844-82F2-FA555AF9B1DC}"/>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892305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Appendix 2</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Treatment of special groups</a:t>
            </a:r>
          </a:p>
        </p:txBody>
      </p:sp>
    </p:spTree>
    <p:extLst>
      <p:ext uri="{BB962C8B-B14F-4D97-AF65-F5344CB8AC3E}">
        <p14:creationId xmlns:p14="http://schemas.microsoft.com/office/powerpoint/2010/main" val="3625393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7" name="Text Placeholder 6"/>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7589334"/>
              </p:ext>
            </p:extLst>
          </p:nvPr>
        </p:nvGraphicFramePr>
        <p:xfrm>
          <a:off x="318294" y="1406751"/>
          <a:ext cx="8507412"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HBV-HCV coinfection </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3" name="Group 2">
            <a:extLst>
              <a:ext uri="{FF2B5EF4-FFF2-40B4-BE49-F238E27FC236}">
                <a16:creationId xmlns:a16="http://schemas.microsoft.com/office/drawing/2014/main" id="{1CF7DCD3-C59C-4F81-8E86-CEC9AC376CEC}"/>
              </a:ext>
            </a:extLst>
          </p:cNvPr>
          <p:cNvGrpSpPr/>
          <p:nvPr/>
        </p:nvGrpSpPr>
        <p:grpSpPr>
          <a:xfrm>
            <a:off x="755650" y="1484313"/>
            <a:ext cx="7632700" cy="3011805"/>
            <a:chOff x="755650" y="1233488"/>
            <a:chExt cx="7632700" cy="2276898"/>
          </a:xfrm>
        </p:grpSpPr>
        <p:graphicFrame>
          <p:nvGraphicFramePr>
            <p:cNvPr id="6" name="Content Placeholder 4">
              <a:extLst>
                <a:ext uri="{FF2B5EF4-FFF2-40B4-BE49-F238E27FC236}">
                  <a16:creationId xmlns:a16="http://schemas.microsoft.com/office/drawing/2014/main" id="{53F20737-2280-4F47-9AC5-EE6E3A2010BC}"/>
                </a:ext>
              </a:extLst>
            </p:cNvPr>
            <p:cNvGraphicFramePr>
              <a:graphicFrameLocks/>
            </p:cNvGraphicFramePr>
            <p:nvPr>
              <p:extLst>
                <p:ext uri="{D42A27DB-BD31-4B8C-83A1-F6EECF244321}">
                  <p14:modId xmlns:p14="http://schemas.microsoft.com/office/powerpoint/2010/main" val="3055618504"/>
                </p:ext>
              </p:extLst>
            </p:nvPr>
          </p:nvGraphicFramePr>
          <p:xfrm>
            <a:off x="755650" y="1233488"/>
            <a:ext cx="7587731" cy="2276898"/>
          </p:xfrm>
          <a:graphic>
            <a:graphicData uri="http://schemas.openxmlformats.org/drawingml/2006/table">
              <a:tbl>
                <a:tblPr firstRow="1" bandRow="1">
                  <a:tableStyleId>{5C22544A-7EE6-4342-B048-85BDC9FD1C3A}</a:tableStyleId>
                </a:tblPr>
                <a:tblGrid>
                  <a:gridCol w="6532653">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406610">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64940">
                  <a:tc>
                    <a:txBody>
                      <a:bodyPr/>
                      <a:lstStyle/>
                      <a:p>
                        <a:r>
                          <a:rPr lang="en-GB" sz="1400" b="0" kern="1200" noProof="0" dirty="0">
                            <a:solidFill>
                              <a:schemeClr val="tx1"/>
                            </a:solidFill>
                            <a:latin typeface="+mn-lt"/>
                            <a:ea typeface="+mn-ea"/>
                            <a:cs typeface="Arial" panose="020B0604020202020204" pitchFamily="34" charset="0"/>
                          </a:rPr>
                          <a:t>Treat with the same anti-HCV regimens, following the same rules as HCV monoinfected patients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571500">
                  <a:tc>
                    <a:txBody>
                      <a:bodyPr/>
                      <a:lstStyle/>
                      <a:p>
                        <a:r>
                          <a:rPr lang="en-GB" sz="1400" b="0" kern="1200" noProof="0" dirty="0">
                            <a:solidFill>
                              <a:schemeClr val="tx1"/>
                            </a:solidFill>
                            <a:latin typeface="+mn-lt"/>
                            <a:ea typeface="+mn-ea"/>
                            <a:cs typeface="Arial" panose="020B0604020202020204" pitchFamily="34" charset="0"/>
                          </a:rPr>
                          <a:t>Patients fulfilling the standard criteria for HBV treatment should receive NA treatment according to EASL 2017 CPG on the management of HBV infection </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523875">
                  <a:tc>
                    <a:txBody>
                      <a:bodyPr/>
                      <a:lstStyle/>
                      <a:p>
                        <a:r>
                          <a:rPr lang="en-GB" sz="1400" b="0" kern="1200" noProof="0" dirty="0">
                            <a:solidFill>
                              <a:schemeClr val="tx1"/>
                            </a:solidFill>
                            <a:latin typeface="+mn-lt"/>
                            <a:ea typeface="+mn-ea"/>
                            <a:cs typeface="Arial" panose="020B0604020202020204" pitchFamily="34" charset="0"/>
                          </a:rPr>
                          <a:t>Patients who are HBsAg+ should receive NA prophylaxis at least until Week 12 post anti-HCV therapy and be monitored monthly if HBV treatment is stopped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r h="715579">
                  <a:tc>
                    <a:txBody>
                      <a:bodyPr/>
                      <a:lstStyle/>
                      <a:p>
                        <a:r>
                          <a:rPr lang="en-GB" sz="1400" b="0" kern="1200" noProof="0" dirty="0">
                            <a:solidFill>
                              <a:schemeClr val="tx1"/>
                            </a:solidFill>
                            <a:latin typeface="+mn-lt"/>
                            <a:ea typeface="+mn-ea"/>
                            <a:cs typeface="Arial" panose="020B0604020202020204" pitchFamily="34" charset="0"/>
                          </a:rPr>
                          <a:t>In patients who are HBsAg</a:t>
                        </a:r>
                        <a:r>
                          <a:rPr lang="en-GB" sz="1400" b="0" kern="1200" noProof="0" dirty="0">
                            <a:solidFill>
                              <a:schemeClr val="tx1"/>
                            </a:solidFill>
                            <a:latin typeface="+mn-lt"/>
                            <a:ea typeface="+mn-ea"/>
                            <a:cs typeface="Arial" panose="020B0604020202020204" pitchFamily="34" charset="0"/>
                            <a:sym typeface="Symbol" panose="05050102010706020507" pitchFamily="18" charset="2"/>
                          </a:rPr>
                          <a:t></a:t>
                        </a:r>
                        <a:r>
                          <a:rPr lang="en-GB" sz="1400" b="0" kern="1200" noProof="0" dirty="0">
                            <a:solidFill>
                              <a:schemeClr val="tx1"/>
                            </a:solidFill>
                            <a:latin typeface="Arial" panose="020B0604020202020204" pitchFamily="34" charset="0"/>
                            <a:ea typeface="+mn-ea"/>
                            <a:cs typeface="Arial" panose="020B0604020202020204" pitchFamily="34" charset="0"/>
                          </a:rPr>
                          <a:t>,</a:t>
                        </a:r>
                        <a:r>
                          <a:rPr lang="en-GB" sz="1400" b="0" kern="1200" noProof="0" dirty="0">
                            <a:solidFill>
                              <a:schemeClr val="tx1"/>
                            </a:solidFill>
                            <a:latin typeface="+mn-lt"/>
                            <a:ea typeface="+mn-ea"/>
                            <a:cs typeface="Arial" panose="020B0604020202020204" pitchFamily="34" charset="0"/>
                          </a:rPr>
                          <a:t> anti-HBc Ab+ on anti-HCV therapy</a:t>
                        </a:r>
                      </a:p>
                      <a:p>
                        <a:pPr marL="285750" indent="-285750">
                          <a:buFont typeface="Arial" panose="020B0604020202020204" pitchFamily="34" charset="0"/>
                          <a:buChar char="•"/>
                        </a:pPr>
                        <a:r>
                          <a:rPr lang="en-GB" sz="1400" b="0" kern="1200" noProof="0" dirty="0">
                            <a:solidFill>
                              <a:schemeClr val="tx1"/>
                            </a:solidFill>
                            <a:latin typeface="+mn-lt"/>
                            <a:ea typeface="+mn-ea"/>
                            <a:cs typeface="Arial" panose="020B0604020202020204" pitchFamily="34" charset="0"/>
                          </a:rPr>
                          <a:t>Monitor serum ALT levels monthly</a:t>
                        </a:r>
                      </a:p>
                      <a:p>
                        <a:pPr marL="285750" indent="-285750">
                          <a:buFont typeface="Arial" panose="020B0604020202020204" pitchFamily="34" charset="0"/>
                          <a:buChar char="•"/>
                        </a:pPr>
                        <a:r>
                          <a:rPr lang="en-GB" sz="1400" b="0" kern="1200" noProof="0" dirty="0">
                            <a:solidFill>
                              <a:schemeClr val="tx1"/>
                            </a:solidFill>
                            <a:latin typeface="+mn-lt"/>
                            <a:ea typeface="+mn-ea"/>
                            <a:cs typeface="Arial" panose="020B0604020202020204" pitchFamily="34" charset="0"/>
                          </a:rPr>
                          <a:t>Test HBsAg and HBV DNA if ALT levels do not normalise or rise</a:t>
                        </a:r>
                      </a:p>
                      <a:p>
                        <a:pPr marL="285750" indent="-285750">
                          <a:buFont typeface="Arial" panose="020B0604020202020204" pitchFamily="34" charset="0"/>
                          <a:buChar char="•"/>
                        </a:pPr>
                        <a:r>
                          <a:rPr lang="en-GB" sz="1400" b="0" kern="1200" noProof="0" dirty="0">
                            <a:solidFill>
                              <a:schemeClr val="tx1"/>
                            </a:solidFill>
                            <a:latin typeface="+mn-lt"/>
                            <a:ea typeface="+mn-ea"/>
                            <a:cs typeface="Arial" panose="020B0604020202020204" pitchFamily="34" charset="0"/>
                          </a:rPr>
                          <a:t>Initiate NA therapy if HBsAg and/or HBV DNA are present</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210730755"/>
                    </a:ext>
                  </a:extLst>
                </a:tr>
              </a:tbl>
            </a:graphicData>
          </a:graphic>
        </p:graphicFrame>
        <p:sp>
          <p:nvSpPr>
            <p:cNvPr id="7" name="Rectangle 6">
              <a:extLst>
                <a:ext uri="{FF2B5EF4-FFF2-40B4-BE49-F238E27FC236}">
                  <a16:creationId xmlns:a16="http://schemas.microsoft.com/office/drawing/2014/main" id="{F5B273E6-EC3F-4409-9F4D-818E4BB081CE}"/>
                </a:ext>
              </a:extLst>
            </p:cNvPr>
            <p:cNvSpPr/>
            <p:nvPr/>
          </p:nvSpPr>
          <p:spPr>
            <a:xfrm>
              <a:off x="4241098" y="1325841"/>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8" name="TextBox 7">
              <a:extLst>
                <a:ext uri="{FF2B5EF4-FFF2-40B4-BE49-F238E27FC236}">
                  <a16:creationId xmlns:a16="http://schemas.microsoft.com/office/drawing/2014/main" id="{14A64B22-1A8D-4445-94F7-CE70999C83E5}"/>
                </a:ext>
              </a:extLst>
            </p:cNvPr>
            <p:cNvSpPr txBox="1"/>
            <p:nvPr/>
          </p:nvSpPr>
          <p:spPr>
            <a:xfrm>
              <a:off x="4385097" y="1290181"/>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9" name="Rectangle 8">
              <a:extLst>
                <a:ext uri="{FF2B5EF4-FFF2-40B4-BE49-F238E27FC236}">
                  <a16:creationId xmlns:a16="http://schemas.microsoft.com/office/drawing/2014/main" id="{F589FBC4-390B-4AC3-9743-6EF6A7923A7D}"/>
                </a:ext>
              </a:extLst>
            </p:cNvPr>
            <p:cNvSpPr/>
            <p:nvPr/>
          </p:nvSpPr>
          <p:spPr>
            <a:xfrm>
              <a:off x="6089593" y="1325841"/>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0" name="TextBox 9">
              <a:extLst>
                <a:ext uri="{FF2B5EF4-FFF2-40B4-BE49-F238E27FC236}">
                  <a16:creationId xmlns:a16="http://schemas.microsoft.com/office/drawing/2014/main" id="{65E60BD8-BE29-4481-9A17-BFF4B94487C3}"/>
                </a:ext>
              </a:extLst>
            </p:cNvPr>
            <p:cNvSpPr txBox="1"/>
            <p:nvPr/>
          </p:nvSpPr>
          <p:spPr>
            <a:xfrm>
              <a:off x="6233593" y="1290181"/>
              <a:ext cx="2154757" cy="251378"/>
            </a:xfrm>
            <a:prstGeom prst="rect">
              <a:avLst/>
            </a:prstGeom>
            <a:noFill/>
          </p:spPr>
          <p:txBody>
            <a:bodyPr wrap="none" rtlCol="0">
              <a:spAutoFit/>
            </a:bodyPr>
            <a:lstStyle/>
            <a:p>
              <a:r>
                <a:rPr lang="en-GB" sz="1200" b="1" dirty="0">
                  <a:solidFill>
                    <a:schemeClr val="bg1"/>
                  </a:solidFill>
                </a:rPr>
                <a:t>Grade of recommendation</a:t>
              </a:r>
            </a:p>
          </p:txBody>
        </p:sp>
      </p:grpSp>
      <p:pic>
        <p:nvPicPr>
          <p:cNvPr id="11" name="Picture 10">
            <a:hlinkClick r:id="rId3" action="ppaction://hlinksldjump"/>
            <a:extLst>
              <a:ext uri="{FF2B5EF4-FFF2-40B4-BE49-F238E27FC236}">
                <a16:creationId xmlns:a16="http://schemas.microsoft.com/office/drawing/2014/main" id="{393FA5CF-182D-4858-B6D1-5F0EC34617B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5712273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fontScale="90000"/>
          </a:bodyPr>
          <a:lstStyle/>
          <a:p>
            <a:r>
              <a:rPr lang="en-GB" dirty="0"/>
              <a:t>Immune-complex mediated manifestations of CHC</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11" name="Group 10">
            <a:extLst>
              <a:ext uri="{FF2B5EF4-FFF2-40B4-BE49-F238E27FC236}">
                <a16:creationId xmlns:a16="http://schemas.microsoft.com/office/drawing/2014/main" id="{4AAF386F-724F-4131-9F90-DB755453673F}"/>
              </a:ext>
            </a:extLst>
          </p:cNvPr>
          <p:cNvGrpSpPr/>
          <p:nvPr/>
        </p:nvGrpSpPr>
        <p:grpSpPr>
          <a:xfrm>
            <a:off x="755650" y="1484313"/>
            <a:ext cx="7632700" cy="2631757"/>
            <a:chOff x="755650" y="1233488"/>
            <a:chExt cx="7632700" cy="2631757"/>
          </a:xfrm>
        </p:grpSpPr>
        <p:graphicFrame>
          <p:nvGraphicFramePr>
            <p:cNvPr id="12" name="Content Placeholder 4">
              <a:extLst>
                <a:ext uri="{FF2B5EF4-FFF2-40B4-BE49-F238E27FC236}">
                  <a16:creationId xmlns:a16="http://schemas.microsoft.com/office/drawing/2014/main" id="{0E45C584-6CDA-446C-9C34-9F3CA748C966}"/>
                </a:ext>
              </a:extLst>
            </p:cNvPr>
            <p:cNvGraphicFramePr>
              <a:graphicFrameLocks/>
            </p:cNvGraphicFramePr>
            <p:nvPr>
              <p:extLst>
                <p:ext uri="{D42A27DB-BD31-4B8C-83A1-F6EECF244321}">
                  <p14:modId xmlns:p14="http://schemas.microsoft.com/office/powerpoint/2010/main" val="1550136538"/>
                </p:ext>
              </p:extLst>
            </p:nvPr>
          </p:nvGraphicFramePr>
          <p:xfrm>
            <a:off x="755650" y="1233488"/>
            <a:ext cx="7587731" cy="2631757"/>
          </p:xfrm>
          <a:graphic>
            <a:graphicData uri="http://schemas.openxmlformats.org/drawingml/2006/table">
              <a:tbl>
                <a:tblPr firstRow="1" bandRow="1">
                  <a:tableStyleId>{5C22544A-7EE6-4342-B048-85BDC9FD1C3A}</a:tableStyleId>
                </a:tblPr>
                <a:tblGrid>
                  <a:gridCol w="6532653">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406610">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15579">
                  <a:tc>
                    <a:txBody>
                      <a:bodyPr/>
                      <a:lstStyle/>
                      <a:p>
                        <a:r>
                          <a:rPr lang="en-GB" sz="1400" b="0" kern="1200" noProof="0" dirty="0">
                            <a:solidFill>
                              <a:schemeClr val="tx1"/>
                            </a:solidFill>
                            <a:latin typeface="+mn-lt"/>
                            <a:ea typeface="+mn-ea"/>
                            <a:cs typeface="Arial" panose="020B0604020202020204" pitchFamily="34" charset="0"/>
                          </a:rPr>
                          <a:t>Mixed cryoglobulinaemia and renal disease associated with CHC must be treated with IFN-free, RBV-free DAA-based anti-HCV combinations, according to the above recommendations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395395">
                  <a:tc>
                    <a:txBody>
                      <a:bodyPr/>
                      <a:lstStyle/>
                      <a:p>
                        <a:r>
                          <a:rPr lang="en-GB" sz="1400" b="0" kern="1200" noProof="0" dirty="0">
                            <a:solidFill>
                              <a:schemeClr val="tx1"/>
                            </a:solidFill>
                            <a:latin typeface="+mn-lt"/>
                            <a:ea typeface="+mn-ea"/>
                            <a:cs typeface="Arial" panose="020B0604020202020204" pitchFamily="34" charset="0"/>
                          </a:rPr>
                          <a:t>Careful monitoring for adverse events is mandatory</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103267632"/>
                    </a:ext>
                  </a:extLst>
                </a:tr>
                <a:tr h="366712">
                  <a:tc>
                    <a:txBody>
                      <a:bodyPr/>
                      <a:lstStyle/>
                      <a:p>
                        <a:r>
                          <a:rPr lang="en-GB" sz="1400" b="0" kern="1200" noProof="0" dirty="0">
                            <a:solidFill>
                              <a:schemeClr val="tx1"/>
                            </a:solidFill>
                            <a:latin typeface="+mn-lt"/>
                            <a:ea typeface="+mn-ea"/>
                            <a:cs typeface="Arial" panose="020B0604020202020204" pitchFamily="34" charset="0"/>
                          </a:rPr>
                          <a:t>The indication for RTX in HCV-related renal disease must be discussed by a MDT</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715579">
                  <a:tc>
                    <a:txBody>
                      <a:bodyPr/>
                      <a:lstStyle/>
                      <a:p>
                        <a:r>
                          <a:rPr lang="en-GB" sz="1400" b="0" kern="1200" noProof="0" dirty="0">
                            <a:solidFill>
                              <a:schemeClr val="tx1"/>
                            </a:solidFill>
                            <a:latin typeface="+mn-lt"/>
                            <a:ea typeface="+mn-ea"/>
                            <a:cs typeface="Arial" panose="020B0604020202020204" pitchFamily="34" charset="0"/>
                          </a:rPr>
                          <a:t>HCV-associated lymphoma should be treated with IFN-free, RBV-free DAA regimens according to the above recommendations, in combination with specific chemotherapy, taking into account possible DDIs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bl>
            </a:graphicData>
          </a:graphic>
        </p:graphicFrame>
        <p:sp>
          <p:nvSpPr>
            <p:cNvPr id="13" name="Rectangle 12">
              <a:extLst>
                <a:ext uri="{FF2B5EF4-FFF2-40B4-BE49-F238E27FC236}">
                  <a16:creationId xmlns:a16="http://schemas.microsoft.com/office/drawing/2014/main" id="{BCB06966-DE5A-43D2-89C2-7D9E9BC03994}"/>
                </a:ext>
              </a:extLst>
            </p:cNvPr>
            <p:cNvSpPr/>
            <p:nvPr/>
          </p:nvSpPr>
          <p:spPr>
            <a:xfrm>
              <a:off x="4241098" y="1350529"/>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E619854A-5E16-4220-BAD0-7ECBB14C8CDB}"/>
                </a:ext>
              </a:extLst>
            </p:cNvPr>
            <p:cNvSpPr txBox="1"/>
            <p:nvPr/>
          </p:nvSpPr>
          <p:spPr>
            <a:xfrm>
              <a:off x="4385097" y="1290181"/>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15" name="Rectangle 14">
              <a:extLst>
                <a:ext uri="{FF2B5EF4-FFF2-40B4-BE49-F238E27FC236}">
                  <a16:creationId xmlns:a16="http://schemas.microsoft.com/office/drawing/2014/main" id="{283C69DB-53EE-4FE1-AACB-C50720FB3FD4}"/>
                </a:ext>
              </a:extLst>
            </p:cNvPr>
            <p:cNvSpPr/>
            <p:nvPr/>
          </p:nvSpPr>
          <p:spPr>
            <a:xfrm>
              <a:off x="6089593" y="1350529"/>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6" name="TextBox 15">
              <a:extLst>
                <a:ext uri="{FF2B5EF4-FFF2-40B4-BE49-F238E27FC236}">
                  <a16:creationId xmlns:a16="http://schemas.microsoft.com/office/drawing/2014/main" id="{A91F1C9D-61AB-4B14-951D-01C9E412A3D9}"/>
                </a:ext>
              </a:extLst>
            </p:cNvPr>
            <p:cNvSpPr txBox="1"/>
            <p:nvPr/>
          </p:nvSpPr>
          <p:spPr>
            <a:xfrm>
              <a:off x="6233593" y="1290181"/>
              <a:ext cx="2154757" cy="251378"/>
            </a:xfrm>
            <a:prstGeom prst="rect">
              <a:avLst/>
            </a:prstGeom>
            <a:noFill/>
          </p:spPr>
          <p:txBody>
            <a:bodyPr wrap="none" rtlCol="0">
              <a:spAutoFit/>
            </a:bodyPr>
            <a:lstStyle/>
            <a:p>
              <a:r>
                <a:rPr lang="en-GB" sz="1200" b="1"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E80625A1-A71C-4B30-92D1-9141BCA5642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128310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fontScale="90000"/>
          </a:bodyPr>
          <a:lstStyle/>
          <a:p>
            <a:r>
              <a:rPr lang="en-GB" dirty="0"/>
              <a:t>Patients with renal impairment, including haemodialysis</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a:xfrm>
            <a:off x="4925" y="6479931"/>
            <a:ext cx="7800813" cy="376990"/>
          </a:xfrm>
        </p:spPr>
        <p:txBody>
          <a:bodyPr/>
          <a:lstStyle/>
          <a:p>
            <a:r>
              <a:rPr lang="en-GB" dirty="0"/>
              <a:t>*ESRD on haemodialysis (CKD stage 4/5) without an indication for liver transplant; </a:t>
            </a:r>
            <a:r>
              <a:rPr lang="en-GB" baseline="30000" dirty="0"/>
              <a:t>†</a:t>
            </a:r>
            <a:r>
              <a:rPr lang="fr-FR" dirty="0"/>
              <a:t>With HCV RNA level ≤800,000 IU/mL (GT 1a/4)</a:t>
            </a:r>
            <a:endParaRPr lang="en-GB" dirty="0"/>
          </a:p>
          <a:p>
            <a:r>
              <a:rPr lang="en-GB" dirty="0"/>
              <a:t>EASL CPG HCV. J Hepatol 2018;</a:t>
            </a:r>
            <a:r>
              <a:rPr lang="en-US" dirty="0"/>
              <a:t>69:461–511.</a:t>
            </a:r>
            <a:endParaRPr lang="en-GB" dirty="0"/>
          </a:p>
        </p:txBody>
      </p:sp>
      <p:grpSp>
        <p:nvGrpSpPr>
          <p:cNvPr id="11" name="Group 10">
            <a:extLst>
              <a:ext uri="{FF2B5EF4-FFF2-40B4-BE49-F238E27FC236}">
                <a16:creationId xmlns:a16="http://schemas.microsoft.com/office/drawing/2014/main" id="{60E81190-AEB6-4362-8EB8-78360835C177}"/>
              </a:ext>
            </a:extLst>
          </p:cNvPr>
          <p:cNvGrpSpPr/>
          <p:nvPr/>
        </p:nvGrpSpPr>
        <p:grpSpPr>
          <a:xfrm>
            <a:off x="755650" y="1484313"/>
            <a:ext cx="7587731" cy="3881437"/>
            <a:chOff x="755650" y="1233488"/>
            <a:chExt cx="7587731" cy="3354605"/>
          </a:xfrm>
        </p:grpSpPr>
        <p:graphicFrame>
          <p:nvGraphicFramePr>
            <p:cNvPr id="12" name="Content Placeholder 4">
              <a:extLst>
                <a:ext uri="{FF2B5EF4-FFF2-40B4-BE49-F238E27FC236}">
                  <a16:creationId xmlns:a16="http://schemas.microsoft.com/office/drawing/2014/main" id="{0B8898EE-2FE5-4A28-9121-90D9666A7245}"/>
                </a:ext>
              </a:extLst>
            </p:cNvPr>
            <p:cNvGraphicFramePr>
              <a:graphicFrameLocks/>
            </p:cNvGraphicFramePr>
            <p:nvPr>
              <p:extLst>
                <p:ext uri="{D42A27DB-BD31-4B8C-83A1-F6EECF244321}">
                  <p14:modId xmlns:p14="http://schemas.microsoft.com/office/powerpoint/2010/main" val="3304070073"/>
                </p:ext>
              </p:extLst>
            </p:nvPr>
          </p:nvGraphicFramePr>
          <p:xfrm>
            <a:off x="755650" y="1233488"/>
            <a:ext cx="7587731" cy="3354605"/>
          </p:xfrm>
          <a:graphic>
            <a:graphicData uri="http://schemas.openxmlformats.org/drawingml/2006/table">
              <a:tbl>
                <a:tblPr firstRow="1" bandRow="1">
                  <a:tableStyleId>{5C22544A-7EE6-4342-B048-85BDC9FD1C3A}</a:tableStyleId>
                </a:tblPr>
                <a:tblGrid>
                  <a:gridCol w="6532653">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406610">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15579">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Mild to moderate renal impairment (</a:t>
                        </a:r>
                        <a:r>
                          <a:rPr lang="fr-FR" sz="1400" b="1" dirty="0">
                            <a:solidFill>
                              <a:schemeClr val="tx2"/>
                            </a:solidFill>
                          </a:rPr>
                          <a:t>eGFR ≥30 mL/min/1.73 m</a:t>
                        </a:r>
                        <a:r>
                          <a:rPr lang="fr-FR" sz="1400" b="1" baseline="30000" dirty="0">
                            <a:solidFill>
                              <a:schemeClr val="tx2"/>
                            </a:solidFill>
                          </a:rPr>
                          <a:t>2</a:t>
                        </a:r>
                        <a:r>
                          <a:rPr lang="fr-FR" sz="1400" b="1" baseline="0" dirty="0">
                            <a:solidFill>
                              <a:schemeClr val="tx2"/>
                            </a:solidFill>
                          </a:rPr>
                          <a:t>)</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fr-FR" sz="1400" dirty="0"/>
                          <a:t>Treat </a:t>
                        </a:r>
                        <a:r>
                          <a:rPr lang="fr-FR" sz="1400" dirty="0" err="1"/>
                          <a:t>according</a:t>
                        </a:r>
                        <a:r>
                          <a:rPr lang="fr-FR" sz="1400" dirty="0"/>
                          <a:t> to the </a:t>
                        </a:r>
                        <a:r>
                          <a:rPr lang="fr-FR" sz="1400" dirty="0" err="1"/>
                          <a:t>general</a:t>
                        </a:r>
                        <a:r>
                          <a:rPr lang="fr-FR" sz="1400" dirty="0"/>
                          <a:t> </a:t>
                        </a:r>
                        <a:r>
                          <a:rPr lang="fr-FR" sz="1400" dirty="0" err="1"/>
                          <a:t>recommendations</a:t>
                        </a:r>
                        <a:endParaRPr lang="fr-FR" sz="1400" dirty="0"/>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fr-FR" sz="1400" dirty="0"/>
                          <a:t>No dose </a:t>
                        </a:r>
                        <a:r>
                          <a:rPr lang="fr-FR" sz="1400" dirty="0" err="1"/>
                          <a:t>adjustments</a:t>
                        </a:r>
                        <a:r>
                          <a:rPr lang="fr-FR" sz="1400" dirty="0"/>
                          <a:t> are </a:t>
                        </a:r>
                        <a:r>
                          <a:rPr lang="fr-FR" sz="1400" dirty="0" err="1"/>
                          <a:t>needed</a:t>
                        </a:r>
                        <a:endParaRPr lang="fr-FR" sz="1400" dirty="0"/>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fr-FR" sz="1400" dirty="0"/>
                          <a:t>Patients should be </a:t>
                        </a:r>
                        <a:r>
                          <a:rPr lang="fr-FR" sz="1400" dirty="0" err="1"/>
                          <a:t>carefully</a:t>
                        </a:r>
                        <a:r>
                          <a:rPr lang="fr-FR" sz="1400" dirty="0"/>
                          <a:t> </a:t>
                        </a:r>
                        <a:r>
                          <a:rPr lang="fr-FR" sz="1400" dirty="0" err="1"/>
                          <a:t>monitored</a:t>
                        </a:r>
                        <a:endParaRPr lang="fr-FR" sz="1400" dirty="0"/>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spcBef>
                            <a:spcPts val="600"/>
                          </a:spcBef>
                        </a:pPr>
                        <a:r>
                          <a:rPr lang="en-GB" sz="1400" dirty="0">
                            <a:solidFill>
                              <a:schemeClr val="tx1"/>
                            </a:solidFill>
                            <a:latin typeface="+mn-lt"/>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spcBef>
                            <a:spcPts val="600"/>
                          </a:spcBef>
                        </a:pP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715579">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1400" b="1" kern="1200" noProof="0" dirty="0">
                            <a:solidFill>
                              <a:schemeClr val="tx2"/>
                            </a:solidFill>
                            <a:latin typeface="+mn-lt"/>
                            <a:ea typeface="+mn-ea"/>
                            <a:cs typeface="Arial" panose="020B0604020202020204" pitchFamily="34" charset="0"/>
                          </a:rPr>
                          <a:t>Severe renal impairment (</a:t>
                        </a:r>
                        <a:r>
                          <a:rPr lang="fr-FR" sz="1400" b="1" dirty="0">
                            <a:solidFill>
                              <a:schemeClr val="tx2"/>
                            </a:solidFill>
                          </a:rPr>
                          <a:t>eGFR &lt;30 mL/min/1.73 m</a:t>
                        </a:r>
                        <a:r>
                          <a:rPr lang="fr-FR" sz="1400" b="1" baseline="30000" dirty="0">
                            <a:solidFill>
                              <a:schemeClr val="tx2"/>
                            </a:solidFill>
                          </a:rPr>
                          <a:t>2</a:t>
                        </a:r>
                        <a:r>
                          <a:rPr lang="fr-FR" sz="1400" b="1" baseline="0" dirty="0">
                            <a:solidFill>
                              <a:schemeClr val="tx2"/>
                            </a:solidFill>
                          </a:rPr>
                          <a:t> or ESRD*)</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fr-FR" sz="1400" dirty="0"/>
                          <a:t>Treat</a:t>
                        </a:r>
                        <a:r>
                          <a:rPr lang="en-GB" sz="1400" dirty="0"/>
                          <a:t> in expert centres with close monitoring by a MDT</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400" dirty="0"/>
                          <a:t>GLE/PIB for 8 or 12 weeks (all GT)</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400" dirty="0"/>
                          <a:t>GZR/EBR for 12 weeks (GT 1a, 1b and 4)</a:t>
                        </a:r>
                        <a:r>
                          <a:rPr lang="en-GB" sz="1400" baseline="30000" dirty="0"/>
                          <a:t>†</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400" dirty="0"/>
                          <a:t>OBV/PTV/r + DSV for 12 weeks (GT 1b)</a:t>
                        </a:r>
                      </a:p>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400" dirty="0"/>
                          <a:t>Use SOF with caution, only if an alternative treatment is not available</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spcBef>
                            <a:spcPts val="600"/>
                          </a:spcBef>
                        </a:pPr>
                        <a:endParaRPr lang="en-GB" sz="1400" dirty="0">
                          <a:solidFill>
                            <a:schemeClr val="tx1"/>
                          </a:solidFill>
                          <a:latin typeface="+mn-lt"/>
                          <a:cs typeface="Arial" panose="020B0604020202020204" pitchFamily="34" charset="0"/>
                        </a:endParaRPr>
                      </a:p>
                      <a:p>
                        <a:pPr algn="ctr">
                          <a:spcBef>
                            <a:spcPts val="600"/>
                          </a:spcBef>
                        </a:pPr>
                        <a:r>
                          <a:rPr lang="en-GB" sz="1400" dirty="0">
                            <a:solidFill>
                              <a:schemeClr val="tx1"/>
                            </a:solidFill>
                            <a:latin typeface="+mn-lt"/>
                            <a:cs typeface="Arial" panose="020B0604020202020204" pitchFamily="34" charset="0"/>
                          </a:rPr>
                          <a:t>B</a:t>
                        </a:r>
                      </a:p>
                      <a:p>
                        <a:pPr algn="ctr">
                          <a:spcBef>
                            <a:spcPts val="600"/>
                          </a:spcBef>
                        </a:pPr>
                        <a:r>
                          <a:rPr lang="en-GB" sz="1400" dirty="0">
                            <a:solidFill>
                              <a:schemeClr val="tx1"/>
                            </a:solidFill>
                            <a:latin typeface="+mn-lt"/>
                            <a:cs typeface="Arial" panose="020B0604020202020204" pitchFamily="34" charset="0"/>
                          </a:rPr>
                          <a:t>A</a:t>
                        </a:r>
                      </a:p>
                      <a:p>
                        <a:pPr algn="ctr">
                          <a:spcBef>
                            <a:spcPts val="600"/>
                          </a:spcBef>
                        </a:pPr>
                        <a:r>
                          <a:rPr lang="en-GB" sz="1400" dirty="0">
                            <a:solidFill>
                              <a:schemeClr val="tx1"/>
                            </a:solidFill>
                            <a:latin typeface="+mn-lt"/>
                            <a:cs typeface="Arial" panose="020B0604020202020204" pitchFamily="34" charset="0"/>
                          </a:rPr>
                          <a:t>A</a:t>
                        </a:r>
                      </a:p>
                      <a:p>
                        <a:pPr algn="ctr">
                          <a:spcBef>
                            <a:spcPts val="600"/>
                          </a:spcBef>
                        </a:pPr>
                        <a:r>
                          <a:rPr lang="en-GB" sz="1400" dirty="0">
                            <a:solidFill>
                              <a:schemeClr val="tx1"/>
                            </a:solidFill>
                            <a:latin typeface="+mn-lt"/>
                            <a:cs typeface="Arial" panose="020B0604020202020204" pitchFamily="34" charset="0"/>
                          </a:rPr>
                          <a:t>A</a:t>
                        </a:r>
                      </a:p>
                      <a:p>
                        <a:pPr algn="ctr">
                          <a:spcBef>
                            <a:spcPts val="600"/>
                          </a:spcBef>
                        </a:pPr>
                        <a:r>
                          <a:rPr lang="en-GB" sz="1400" dirty="0">
                            <a:solidFill>
                              <a:schemeClr val="tx1"/>
                            </a:solidFill>
                            <a:latin typeface="+mn-lt"/>
                            <a:cs typeface="Arial" panose="020B0604020202020204" pitchFamily="34" charset="0"/>
                          </a:rPr>
                          <a:t>B</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spcBef>
                            <a:spcPts val="600"/>
                          </a:spcBef>
                        </a:pPr>
                        <a:endParaRPr lang="en-GB" sz="1400" dirty="0">
                          <a:solidFill>
                            <a:schemeClr val="tx1"/>
                          </a:solidFill>
                          <a:latin typeface="+mn-lt"/>
                          <a:cs typeface="Arial" panose="020B0604020202020204" pitchFamily="34" charset="0"/>
                        </a:endParaRPr>
                      </a:p>
                      <a:p>
                        <a:pPr algn="ctr">
                          <a:spcBef>
                            <a:spcPts val="600"/>
                          </a:spcBef>
                        </a:pPr>
                        <a:r>
                          <a:rPr lang="en-GB" sz="1400" dirty="0">
                            <a:solidFill>
                              <a:schemeClr val="tx1"/>
                            </a:solidFill>
                            <a:latin typeface="+mn-lt"/>
                            <a:cs typeface="Arial" panose="020B0604020202020204" pitchFamily="34" charset="0"/>
                          </a:rPr>
                          <a:t>1</a:t>
                        </a:r>
                      </a:p>
                      <a:p>
                        <a:pPr algn="ctr">
                          <a:spcBef>
                            <a:spcPts val="600"/>
                          </a:spcBef>
                        </a:pPr>
                        <a:r>
                          <a:rPr lang="en-GB" sz="1400" dirty="0">
                            <a:solidFill>
                              <a:schemeClr val="tx1"/>
                            </a:solidFill>
                            <a:latin typeface="+mn-lt"/>
                            <a:cs typeface="Arial" panose="020B0604020202020204" pitchFamily="34" charset="0"/>
                          </a:rPr>
                          <a:t>1</a:t>
                        </a:r>
                      </a:p>
                      <a:p>
                        <a:pPr algn="ctr">
                          <a:spcBef>
                            <a:spcPts val="600"/>
                          </a:spcBef>
                        </a:pPr>
                        <a:r>
                          <a:rPr lang="en-GB" sz="1400" dirty="0">
                            <a:solidFill>
                              <a:schemeClr val="tx1"/>
                            </a:solidFill>
                            <a:latin typeface="+mn-lt"/>
                            <a:cs typeface="Arial" panose="020B0604020202020204" pitchFamily="34" charset="0"/>
                          </a:rPr>
                          <a:t>1</a:t>
                        </a:r>
                      </a:p>
                      <a:p>
                        <a:pPr algn="ctr">
                          <a:spcBef>
                            <a:spcPts val="600"/>
                          </a:spcBef>
                        </a:pPr>
                        <a:r>
                          <a:rPr lang="en-GB" sz="1400" dirty="0">
                            <a:solidFill>
                              <a:schemeClr val="tx1"/>
                            </a:solidFill>
                            <a:latin typeface="+mn-lt"/>
                            <a:cs typeface="Arial" panose="020B0604020202020204" pitchFamily="34" charset="0"/>
                          </a:rPr>
                          <a:t>1</a:t>
                        </a:r>
                      </a:p>
                      <a:p>
                        <a:pPr algn="ctr">
                          <a:spcBef>
                            <a:spcPts val="600"/>
                          </a:spcBef>
                        </a:pPr>
                        <a:r>
                          <a:rPr lang="en-GB" sz="1400" dirty="0">
                            <a:solidFill>
                              <a:schemeClr val="tx1"/>
                            </a:solidFill>
                            <a:latin typeface="+mn-lt"/>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548747">
                  <a:tc>
                    <a:txBody>
                      <a:bodyPr/>
                      <a:lstStyle/>
                      <a:p>
                        <a:pPr marL="285750" marR="0" lvl="0" indent="-285750" algn="l" defTabSz="914400" rtl="0" eaLnBrk="1" fontAlgn="auto" latinLnBrk="0" hangingPunct="1">
                          <a:lnSpc>
                            <a:spcPct val="100000"/>
                          </a:lnSpc>
                          <a:spcBef>
                            <a:spcPts val="600"/>
                          </a:spcBef>
                          <a:spcAft>
                            <a:spcPts val="0"/>
                          </a:spcAft>
                          <a:buClr>
                            <a:schemeClr val="tx2"/>
                          </a:buClr>
                          <a:buSzPct val="120000"/>
                          <a:buFont typeface="Arial" panose="020B0604020202020204" pitchFamily="34" charset="0"/>
                          <a:buChar char="•"/>
                          <a:tabLst/>
                          <a:defRPr/>
                        </a:pPr>
                        <a:r>
                          <a:rPr lang="en-GB" sz="1400" dirty="0"/>
                          <a:t>Risk</a:t>
                        </a:r>
                        <a:r>
                          <a:rPr lang="en-GB" sz="1400" dirty="0">
                            <a:solidFill>
                              <a:schemeClr val="tx1"/>
                            </a:solidFill>
                          </a:rPr>
                          <a:t>/benefit </a:t>
                        </a:r>
                        <a:r>
                          <a:rPr lang="en-GB" sz="1400" dirty="0"/>
                          <a:t>of treating patients with ESRD and an indication for kidney transplant before or after renal transplantation require individual assessment</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spcBef>
                            <a:spcPts val="600"/>
                          </a:spcBef>
                        </a:pPr>
                        <a:r>
                          <a:rPr lang="en-GB" sz="14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spcBef>
                            <a:spcPts val="600"/>
                          </a:spcBef>
                        </a:pP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084324100"/>
                    </a:ext>
                  </a:extLst>
                </a:tr>
              </a:tbl>
            </a:graphicData>
          </a:graphic>
        </p:graphicFrame>
        <p:sp>
          <p:nvSpPr>
            <p:cNvPr id="13" name="Rectangle 12">
              <a:extLst>
                <a:ext uri="{FF2B5EF4-FFF2-40B4-BE49-F238E27FC236}">
                  <a16:creationId xmlns:a16="http://schemas.microsoft.com/office/drawing/2014/main" id="{213AEB7B-6A9B-4DC2-ADD7-0BD8D761EE74}"/>
                </a:ext>
              </a:extLst>
            </p:cNvPr>
            <p:cNvSpPr/>
            <p:nvPr/>
          </p:nvSpPr>
          <p:spPr>
            <a:xfrm>
              <a:off x="4241098" y="1350529"/>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spcBef>
                  <a:spcPts val="600"/>
                </a:spcBef>
                <a:buFont typeface="Arial" panose="020B0604020202020204" pitchFamily="34" charset="0"/>
                <a:buChar char="•"/>
              </a:pPr>
              <a:endParaRPr lang="en-GB" b="1">
                <a:solidFill>
                  <a:schemeClr val="bg1"/>
                </a:solidFill>
              </a:endParaRPr>
            </a:p>
          </p:txBody>
        </p:sp>
        <p:sp>
          <p:nvSpPr>
            <p:cNvPr id="14" name="TextBox 13">
              <a:extLst>
                <a:ext uri="{FF2B5EF4-FFF2-40B4-BE49-F238E27FC236}">
                  <a16:creationId xmlns:a16="http://schemas.microsoft.com/office/drawing/2014/main" id="{5E1C616F-505C-42F1-830F-E5954D5D80B5}"/>
                </a:ext>
              </a:extLst>
            </p:cNvPr>
            <p:cNvSpPr txBox="1"/>
            <p:nvPr/>
          </p:nvSpPr>
          <p:spPr>
            <a:xfrm>
              <a:off x="4385097" y="1290181"/>
              <a:ext cx="1518364" cy="225022"/>
            </a:xfrm>
            <a:prstGeom prst="rect">
              <a:avLst/>
            </a:prstGeom>
            <a:noFill/>
          </p:spPr>
          <p:txBody>
            <a:bodyPr wrap="none" rtlCol="0">
              <a:spAutoFit/>
            </a:bodyPr>
            <a:lstStyle/>
            <a:p>
              <a:pPr>
                <a:spcBef>
                  <a:spcPts val="600"/>
                </a:spcBef>
              </a:pPr>
              <a:r>
                <a:rPr lang="en-GB" sz="1200" b="1" dirty="0">
                  <a:solidFill>
                    <a:schemeClr val="bg1"/>
                  </a:solidFill>
                </a:rPr>
                <a:t>Grade of evidence</a:t>
              </a:r>
            </a:p>
          </p:txBody>
        </p:sp>
        <p:sp>
          <p:nvSpPr>
            <p:cNvPr id="15" name="Rectangle 14">
              <a:extLst>
                <a:ext uri="{FF2B5EF4-FFF2-40B4-BE49-F238E27FC236}">
                  <a16:creationId xmlns:a16="http://schemas.microsoft.com/office/drawing/2014/main" id="{D322B071-3344-4EE5-A76F-3F949A618930}"/>
                </a:ext>
              </a:extLst>
            </p:cNvPr>
            <p:cNvSpPr/>
            <p:nvPr/>
          </p:nvSpPr>
          <p:spPr>
            <a:xfrm>
              <a:off x="6089593" y="1350529"/>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spcBef>
                  <a:spcPts val="600"/>
                </a:spcBef>
                <a:buFont typeface="Arial" panose="020B0604020202020204" pitchFamily="34" charset="0"/>
                <a:buChar char="•"/>
              </a:pPr>
              <a:endParaRPr lang="en-GB" b="1">
                <a:solidFill>
                  <a:schemeClr val="bg1"/>
                </a:solidFill>
              </a:endParaRPr>
            </a:p>
          </p:txBody>
        </p:sp>
        <p:sp>
          <p:nvSpPr>
            <p:cNvPr id="16" name="TextBox 15">
              <a:extLst>
                <a:ext uri="{FF2B5EF4-FFF2-40B4-BE49-F238E27FC236}">
                  <a16:creationId xmlns:a16="http://schemas.microsoft.com/office/drawing/2014/main" id="{A5272B82-0374-4E4E-BE0C-FA78D5C3A338}"/>
                </a:ext>
              </a:extLst>
            </p:cNvPr>
            <p:cNvSpPr txBox="1"/>
            <p:nvPr/>
          </p:nvSpPr>
          <p:spPr>
            <a:xfrm>
              <a:off x="6233593" y="1290181"/>
              <a:ext cx="2100255" cy="225022"/>
            </a:xfrm>
            <a:prstGeom prst="rect">
              <a:avLst/>
            </a:prstGeom>
            <a:noFill/>
          </p:spPr>
          <p:txBody>
            <a:bodyPr wrap="none" rtlCol="0">
              <a:spAutoFit/>
            </a:bodyPr>
            <a:lstStyle/>
            <a:p>
              <a:pPr>
                <a:spcBef>
                  <a:spcPts val="600"/>
                </a:spcBef>
              </a:pPr>
              <a:r>
                <a:rPr lang="en-GB" sz="1200" b="1"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860C3872-E941-465C-BD57-C4D61D05F62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8279306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Non-hepatic solid organ transplant recipients* </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a:xfrm>
            <a:off x="4925" y="5938221"/>
            <a:ext cx="7519403" cy="918700"/>
          </a:xfrm>
        </p:spPr>
        <p:txBody>
          <a:bodyPr/>
          <a:lstStyle/>
          <a:p>
            <a:r>
              <a:rPr lang="en-GB" dirty="0">
                <a:solidFill>
                  <a:schemeClr val="dk1"/>
                </a:solidFill>
              </a:rPr>
              <a:t>*Including kidney, heart, lung, pancreas or small bowel recipients;</a:t>
            </a:r>
          </a:p>
          <a:p>
            <a:r>
              <a:rPr lang="en-GB" baseline="30000" dirty="0">
                <a:solidFill>
                  <a:schemeClr val="dk1"/>
                </a:solidFill>
              </a:rPr>
              <a:t>†</a:t>
            </a:r>
            <a:r>
              <a:rPr lang="en-GB" dirty="0">
                <a:solidFill>
                  <a:schemeClr val="dk1"/>
                </a:solidFill>
              </a:rPr>
              <a:t>Without the need for immunosuppressant drug dose adjustments;</a:t>
            </a:r>
          </a:p>
          <a:p>
            <a:r>
              <a:rPr lang="en-GB" baseline="30000" dirty="0">
                <a:solidFill>
                  <a:schemeClr val="dk1"/>
                </a:solidFill>
              </a:rPr>
              <a:t>‡</a:t>
            </a:r>
            <a:r>
              <a:rPr lang="en-GB" dirty="0">
                <a:solidFill>
                  <a:schemeClr val="dk1"/>
                </a:solidFill>
              </a:rPr>
              <a:t>Immunosuppressant drug levels need to be monitored and adjusted as needed during and after EOT</a:t>
            </a:r>
          </a:p>
          <a:p>
            <a:r>
              <a:rPr lang="en-GB" dirty="0"/>
              <a:t>EASL CPG HCV. J Hepatol 2018;</a:t>
            </a:r>
            <a:r>
              <a:rPr lang="en-US" dirty="0"/>
              <a:t>69:461–511.</a:t>
            </a:r>
            <a:endParaRPr lang="en-GB" dirty="0"/>
          </a:p>
        </p:txBody>
      </p:sp>
      <p:graphicFrame>
        <p:nvGraphicFramePr>
          <p:cNvPr id="18" name="Content Placeholder 4">
            <a:extLst>
              <a:ext uri="{FF2B5EF4-FFF2-40B4-BE49-F238E27FC236}">
                <a16:creationId xmlns:a16="http://schemas.microsoft.com/office/drawing/2014/main" id="{3DA5C3D8-BB14-4973-985B-30712A586819}"/>
              </a:ext>
            </a:extLst>
          </p:cNvPr>
          <p:cNvGraphicFramePr>
            <a:graphicFrameLocks/>
          </p:cNvGraphicFramePr>
          <p:nvPr>
            <p:extLst>
              <p:ext uri="{D42A27DB-BD31-4B8C-83A1-F6EECF244321}">
                <p14:modId xmlns:p14="http://schemas.microsoft.com/office/powerpoint/2010/main" val="4221424454"/>
              </p:ext>
            </p:extLst>
          </p:nvPr>
        </p:nvGraphicFramePr>
        <p:xfrm>
          <a:off x="755326" y="1484313"/>
          <a:ext cx="7587731" cy="2681287"/>
        </p:xfrm>
        <a:graphic>
          <a:graphicData uri="http://schemas.openxmlformats.org/drawingml/2006/table">
            <a:tbl>
              <a:tblPr firstRow="1" bandRow="1">
                <a:tableStyleId>{5C22544A-7EE6-4342-B048-85BDC9FD1C3A}</a:tableStyleId>
              </a:tblPr>
              <a:tblGrid>
                <a:gridCol w="6532653">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406610">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98277">
                <a:tc>
                  <a:txBody>
                    <a:bodyPr/>
                    <a:lstStyle/>
                    <a:p>
                      <a:r>
                        <a:rPr lang="en-GB" sz="1400" b="0" i="0" u="none" strike="noStrike" kern="1200" baseline="0" dirty="0">
                          <a:solidFill>
                            <a:schemeClr val="dk1"/>
                          </a:solidFill>
                          <a:latin typeface="+mn-lt"/>
                          <a:ea typeface="+mn-ea"/>
                          <a:cs typeface="+mn-cs"/>
                        </a:rPr>
                        <a:t>Treat HCV infection before or after transplantation, provided that life expectancy exceeds 1 year</a:t>
                      </a:r>
                    </a:p>
                  </a:txBody>
                  <a:tcPr marL="72000" marR="36000">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715579">
                <a:tc>
                  <a:txBody>
                    <a:bodyPr/>
                    <a:lstStyle/>
                    <a:p>
                      <a:r>
                        <a:rPr lang="en-GB" sz="1400" b="0" i="0" u="none" strike="noStrike" kern="1200" baseline="0" dirty="0">
                          <a:solidFill>
                            <a:schemeClr val="dk1"/>
                          </a:solidFill>
                          <a:latin typeface="+mn-lt"/>
                          <a:ea typeface="+mn-ea"/>
                          <a:cs typeface="+mn-cs"/>
                        </a:rPr>
                        <a:t>Before transplantation, while on waiting list, patients can receive HCV treatment according to general recommendations for GT, liver disease severity and prior anti-HCV treatment</a:t>
                      </a:r>
                    </a:p>
                  </a:txBody>
                  <a:tcPr marL="72000" marR="3600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715579">
                <a:tc>
                  <a:txBody>
                    <a:bodyPr/>
                    <a:lstStyle/>
                    <a:p>
                      <a:r>
                        <a:rPr lang="en-GB" sz="1400" b="0" i="0" u="none" strike="noStrike" kern="1200" baseline="0" dirty="0">
                          <a:solidFill>
                            <a:schemeClr val="dk1"/>
                          </a:solidFill>
                          <a:latin typeface="+mn-lt"/>
                          <a:ea typeface="+mn-ea"/>
                          <a:cs typeface="+mn-cs"/>
                        </a:rPr>
                        <a:t>After transplantation, </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Treat with fixed-dose SOF/LDV  (GT 1, 4, 5 and 6) or SOF/VEL (all GT) according to the general recommendations</a:t>
                      </a:r>
                      <a:r>
                        <a:rPr lang="en-GB" sz="1400" b="0" i="0" u="none" strike="noStrike" kern="1200" baseline="30000" dirty="0">
                          <a:solidFill>
                            <a:schemeClr val="dk1"/>
                          </a:solidFill>
                          <a:latin typeface="+mn-lt"/>
                          <a:ea typeface="+mn-ea"/>
                          <a:cs typeface="+mn-cs"/>
                        </a:rPr>
                        <a:t>†</a:t>
                      </a:r>
                    </a:p>
                    <a:p>
                      <a:pPr marL="285750" indent="-285750">
                        <a:buFont typeface="Arial" panose="020B0604020202020204" pitchFamily="34" charset="0"/>
                        <a:buChar char="•"/>
                      </a:pPr>
                      <a:r>
                        <a:rPr lang="en-GB" sz="1400" b="0" i="0" u="none" strike="noStrike" kern="1200" baseline="0" dirty="0">
                          <a:solidFill>
                            <a:schemeClr val="dk1"/>
                          </a:solidFill>
                          <a:latin typeface="+mn-lt"/>
                          <a:ea typeface="+mn-ea"/>
                          <a:cs typeface="+mn-cs"/>
                        </a:rPr>
                        <a:t>Treat patients with an eGFR &lt;30 mL/min/1.73 m</a:t>
                      </a:r>
                      <a:r>
                        <a:rPr lang="en-GB" sz="1400" b="0" i="0" u="none" strike="noStrike" kern="1200" baseline="30000" dirty="0">
                          <a:solidFill>
                            <a:schemeClr val="dk1"/>
                          </a:solidFill>
                          <a:latin typeface="+mn-lt"/>
                          <a:ea typeface="+mn-ea"/>
                          <a:cs typeface="+mn-cs"/>
                        </a:rPr>
                        <a:t>2</a:t>
                      </a:r>
                      <a:r>
                        <a:rPr lang="en-GB" sz="1400" b="0" i="0" u="none" strike="noStrike" kern="1200" baseline="0" dirty="0">
                          <a:solidFill>
                            <a:schemeClr val="dk1"/>
                          </a:solidFill>
                          <a:latin typeface="+mn-lt"/>
                          <a:ea typeface="+mn-ea"/>
                          <a:cs typeface="+mn-cs"/>
                        </a:rPr>
                        <a:t> with GLE/PIB for 12 weeks</a:t>
                      </a:r>
                      <a:r>
                        <a:rPr lang="en-GB" sz="1400" b="0" i="0" u="none" strike="noStrike" kern="1200" baseline="30000" dirty="0">
                          <a:solidFill>
                            <a:schemeClr val="dk1"/>
                          </a:solidFill>
                          <a:latin typeface="+mn-lt"/>
                          <a:ea typeface="+mn-ea"/>
                          <a:cs typeface="+mn-cs"/>
                        </a:rPr>
                        <a:t>‡</a:t>
                      </a:r>
                    </a:p>
                  </a:txBody>
                  <a:tcPr marL="72000" marR="36000">
                    <a:lnL w="1270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A</a:t>
                      </a: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B</a:t>
                      </a:r>
                    </a:p>
                  </a:txBody>
                  <a:tcPr marL="72000" marR="36000">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1</a:t>
                      </a:r>
                    </a:p>
                    <a:p>
                      <a:pPr algn="ctr"/>
                      <a:endParaRPr lang="en-GB" sz="1400" dirty="0">
                        <a:solidFill>
                          <a:schemeClr val="tx1"/>
                        </a:solidFill>
                        <a:latin typeface="+mn-lt"/>
                        <a:cs typeface="Arial" panose="020B0604020202020204" pitchFamily="34" charset="0"/>
                      </a:endParaRPr>
                    </a:p>
                    <a:p>
                      <a:pPr algn="ctr"/>
                      <a:r>
                        <a:rPr lang="en-GB" sz="1400" dirty="0">
                          <a:solidFill>
                            <a:schemeClr val="tx1"/>
                          </a:solidFill>
                          <a:latin typeface="+mn-lt"/>
                          <a:cs typeface="Arial" panose="020B0604020202020204" pitchFamily="34" charset="0"/>
                        </a:rPr>
                        <a:t>1</a:t>
                      </a:r>
                    </a:p>
                  </a:txBody>
                  <a:tcPr marL="72000" marR="36000">
                    <a:lnL w="635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bl>
          </a:graphicData>
        </a:graphic>
      </p:graphicFrame>
      <p:sp>
        <p:nvSpPr>
          <p:cNvPr id="23" name="Rectangle 22">
            <a:extLst>
              <a:ext uri="{FF2B5EF4-FFF2-40B4-BE49-F238E27FC236}">
                <a16:creationId xmlns:a16="http://schemas.microsoft.com/office/drawing/2014/main" id="{FABC6F7B-7C46-4EA2-8016-ADFAA6F837FF}"/>
              </a:ext>
            </a:extLst>
          </p:cNvPr>
          <p:cNvSpPr/>
          <p:nvPr/>
        </p:nvSpPr>
        <p:spPr>
          <a:xfrm>
            <a:off x="4223586" y="1601354"/>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4" name="TextBox 23">
            <a:extLst>
              <a:ext uri="{FF2B5EF4-FFF2-40B4-BE49-F238E27FC236}">
                <a16:creationId xmlns:a16="http://schemas.microsoft.com/office/drawing/2014/main" id="{72DC19E5-1DF3-4914-A9D8-1969C8053153}"/>
              </a:ext>
            </a:extLst>
          </p:cNvPr>
          <p:cNvSpPr txBox="1"/>
          <p:nvPr/>
        </p:nvSpPr>
        <p:spPr>
          <a:xfrm>
            <a:off x="4367585" y="1541006"/>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25" name="Rectangle 24">
            <a:extLst>
              <a:ext uri="{FF2B5EF4-FFF2-40B4-BE49-F238E27FC236}">
                <a16:creationId xmlns:a16="http://schemas.microsoft.com/office/drawing/2014/main" id="{595F9B7D-BF46-436D-B467-0639AF0B9EF7}"/>
              </a:ext>
            </a:extLst>
          </p:cNvPr>
          <p:cNvSpPr/>
          <p:nvPr/>
        </p:nvSpPr>
        <p:spPr>
          <a:xfrm>
            <a:off x="6072081" y="1601354"/>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6" name="TextBox 25">
            <a:extLst>
              <a:ext uri="{FF2B5EF4-FFF2-40B4-BE49-F238E27FC236}">
                <a16:creationId xmlns:a16="http://schemas.microsoft.com/office/drawing/2014/main" id="{550BC589-28FA-4CA3-97E1-0346BDBC59F4}"/>
              </a:ext>
            </a:extLst>
          </p:cNvPr>
          <p:cNvSpPr txBox="1"/>
          <p:nvPr/>
        </p:nvSpPr>
        <p:spPr>
          <a:xfrm>
            <a:off x="6216081" y="1541006"/>
            <a:ext cx="2154757" cy="251378"/>
          </a:xfrm>
          <a:prstGeom prst="rect">
            <a:avLst/>
          </a:prstGeom>
          <a:noFill/>
        </p:spPr>
        <p:txBody>
          <a:bodyPr wrap="none" rtlCol="0">
            <a:spAutoFit/>
          </a:bodyPr>
          <a:lstStyle/>
          <a:p>
            <a:r>
              <a:rPr lang="en-GB" sz="1200" b="1" dirty="0">
                <a:solidFill>
                  <a:schemeClr val="bg1"/>
                </a:solidFill>
              </a:rPr>
              <a:t>Grade of recommendation</a:t>
            </a:r>
          </a:p>
        </p:txBody>
      </p:sp>
      <p:pic>
        <p:nvPicPr>
          <p:cNvPr id="9" name="Picture 8">
            <a:hlinkClick r:id="rId3" action="ppaction://hlinksldjump"/>
            <a:extLst>
              <a:ext uri="{FF2B5EF4-FFF2-40B4-BE49-F238E27FC236}">
                <a16:creationId xmlns:a16="http://schemas.microsoft.com/office/drawing/2014/main" id="{4C325EDD-0E2F-4FB1-8670-474C8AD7D26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620115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Recipients of an HCV+ organ transplant</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23" name="Group 22">
            <a:extLst>
              <a:ext uri="{FF2B5EF4-FFF2-40B4-BE49-F238E27FC236}">
                <a16:creationId xmlns:a16="http://schemas.microsoft.com/office/drawing/2014/main" id="{0D8634F1-2CC7-4E78-86E7-14A2FD4DDEED}"/>
              </a:ext>
            </a:extLst>
          </p:cNvPr>
          <p:cNvGrpSpPr/>
          <p:nvPr/>
        </p:nvGrpSpPr>
        <p:grpSpPr>
          <a:xfrm>
            <a:off x="755650" y="1484313"/>
            <a:ext cx="7632700" cy="2838657"/>
            <a:chOff x="755650" y="1233489"/>
            <a:chExt cx="7632700" cy="3285501"/>
          </a:xfrm>
        </p:grpSpPr>
        <p:graphicFrame>
          <p:nvGraphicFramePr>
            <p:cNvPr id="24" name="Content Placeholder 4">
              <a:extLst>
                <a:ext uri="{FF2B5EF4-FFF2-40B4-BE49-F238E27FC236}">
                  <a16:creationId xmlns:a16="http://schemas.microsoft.com/office/drawing/2014/main" id="{5D83BB46-81A4-4CEA-A9F4-D873004D1A3E}"/>
                </a:ext>
              </a:extLst>
            </p:cNvPr>
            <p:cNvGraphicFramePr>
              <a:graphicFrameLocks/>
            </p:cNvGraphicFramePr>
            <p:nvPr>
              <p:extLst>
                <p:ext uri="{D42A27DB-BD31-4B8C-83A1-F6EECF244321}">
                  <p14:modId xmlns:p14="http://schemas.microsoft.com/office/powerpoint/2010/main" val="2886215194"/>
                </p:ext>
              </p:extLst>
            </p:nvPr>
          </p:nvGraphicFramePr>
          <p:xfrm>
            <a:off x="755650" y="1233489"/>
            <a:ext cx="7587731" cy="3285501"/>
          </p:xfrm>
          <a:graphic>
            <a:graphicData uri="http://schemas.openxmlformats.org/drawingml/2006/table">
              <a:tbl>
                <a:tblPr firstRow="1" bandRow="1">
                  <a:tableStyleId>{5C22544A-7EE6-4342-B048-85BDC9FD1C3A}</a:tableStyleId>
                </a:tblPr>
                <a:tblGrid>
                  <a:gridCol w="6532653">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338077">
                  <a:tc gridSpan="3">
                    <a:txBody>
                      <a:bodyPr/>
                      <a:lstStyle/>
                      <a:p>
                        <a:r>
                          <a:rPr lang="en-GB" sz="16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94970">
                  <a:tc>
                    <a:txBody>
                      <a:bodyPr/>
                      <a:lstStyle/>
                      <a:p>
                        <a:r>
                          <a:rPr lang="en-GB" sz="1600" b="0" kern="1200" noProof="0" dirty="0">
                            <a:solidFill>
                              <a:schemeClr val="tx1"/>
                            </a:solidFill>
                            <a:latin typeface="+mn-lt"/>
                            <a:ea typeface="+mn-ea"/>
                            <a:cs typeface="Arial" panose="020B0604020202020204" pitchFamily="34" charset="0"/>
                          </a:rPr>
                          <a:t>Organs from anti-HCV Ab+, HCV RNA+ donors can be transplanted to HCV RNA+ recipients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1089734">
                  <a:tc>
                    <a:txBody>
                      <a:bodyPr/>
                      <a:lstStyle/>
                      <a:p>
                        <a:r>
                          <a:rPr lang="en-GB" sz="1600" b="0" kern="1200" noProof="0" dirty="0">
                            <a:solidFill>
                              <a:schemeClr val="tx1"/>
                            </a:solidFill>
                            <a:latin typeface="+mn-lt"/>
                            <a:ea typeface="+mn-ea"/>
                            <a:cs typeface="Arial" panose="020B0604020202020204" pitchFamily="34" charset="0"/>
                          </a:rPr>
                          <a:t>Use of anti-HCV Ab+, HCV RNA+ organs for HCV RNA</a:t>
                        </a:r>
                        <a:r>
                          <a:rPr lang="en-GB" sz="1600" b="0" kern="1200" noProof="0" dirty="0">
                            <a:solidFill>
                              <a:schemeClr val="tx1"/>
                            </a:solidFill>
                            <a:latin typeface="+mn-lt"/>
                            <a:ea typeface="+mn-ea"/>
                            <a:cs typeface="Arial" panose="020B0604020202020204" pitchFamily="34" charset="0"/>
                            <a:sym typeface="Symbol" panose="05050102010706020507" pitchFamily="18" charset="2"/>
                          </a:rPr>
                          <a:t></a:t>
                        </a:r>
                        <a:r>
                          <a:rPr lang="en-GB" sz="1600" b="0" kern="1200" noProof="0" dirty="0">
                            <a:solidFill>
                              <a:schemeClr val="tx1"/>
                            </a:solidFill>
                            <a:latin typeface="+mn-lt"/>
                            <a:ea typeface="+mn-ea"/>
                            <a:cs typeface="Arial" panose="020B0604020202020204" pitchFamily="34" charset="0"/>
                          </a:rPr>
                          <a:t> recipients is possible, provided that:</a:t>
                        </a:r>
                      </a:p>
                      <a:p>
                        <a:pPr marL="285750" indent="-285750">
                          <a:buClr>
                            <a:schemeClr val="tx2"/>
                          </a:buClr>
                          <a:buSzPct val="12000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It is allowed by local regulations</a:t>
                        </a:r>
                      </a:p>
                      <a:p>
                        <a:pPr marL="285750" indent="-285750">
                          <a:buClr>
                            <a:schemeClr val="tx2"/>
                          </a:buClr>
                          <a:buSzPct val="12000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Rigorous informed consent is obtained</a:t>
                        </a:r>
                      </a:p>
                      <a:p>
                        <a:pPr marL="285750" indent="-285750">
                          <a:buClr>
                            <a:schemeClr val="tx2"/>
                          </a:buClr>
                          <a:buSzPct val="12000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Rapid post-transplant DAA therapy is guaranteed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C</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594970">
                  <a:tc>
                    <a:txBody>
                      <a:bodyPr/>
                      <a:lstStyle/>
                      <a:p>
                        <a:r>
                          <a:rPr lang="en-GB" sz="1600" b="0" kern="1200" noProof="0" dirty="0">
                            <a:solidFill>
                              <a:schemeClr val="tx1"/>
                            </a:solidFill>
                            <a:latin typeface="+mn-lt"/>
                            <a:ea typeface="+mn-ea"/>
                            <a:cs typeface="Arial" panose="020B0604020202020204" pitchFamily="34" charset="0"/>
                          </a:rPr>
                          <a:t>Use of liver grafts with moderate (F2) or advanced (F3) fibrosis is not recommended</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2</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bl>
            </a:graphicData>
          </a:graphic>
        </p:graphicFrame>
        <p:sp>
          <p:nvSpPr>
            <p:cNvPr id="25" name="Rectangle 24">
              <a:extLst>
                <a:ext uri="{FF2B5EF4-FFF2-40B4-BE49-F238E27FC236}">
                  <a16:creationId xmlns:a16="http://schemas.microsoft.com/office/drawing/2014/main" id="{EB9FF99D-70B0-4C40-B6E3-93BE8373710C}"/>
                </a:ext>
              </a:extLst>
            </p:cNvPr>
            <p:cNvSpPr/>
            <p:nvPr/>
          </p:nvSpPr>
          <p:spPr>
            <a:xfrm>
              <a:off x="4241098" y="1350529"/>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6" name="TextBox 25">
              <a:extLst>
                <a:ext uri="{FF2B5EF4-FFF2-40B4-BE49-F238E27FC236}">
                  <a16:creationId xmlns:a16="http://schemas.microsoft.com/office/drawing/2014/main" id="{0C5A89D1-9E8C-4629-8D0F-BD1E7FF948EC}"/>
                </a:ext>
              </a:extLst>
            </p:cNvPr>
            <p:cNvSpPr txBox="1"/>
            <p:nvPr/>
          </p:nvSpPr>
          <p:spPr>
            <a:xfrm>
              <a:off x="4385097" y="1290181"/>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27" name="Rectangle 26">
              <a:extLst>
                <a:ext uri="{FF2B5EF4-FFF2-40B4-BE49-F238E27FC236}">
                  <a16:creationId xmlns:a16="http://schemas.microsoft.com/office/drawing/2014/main" id="{7672DDF5-1FC7-44CD-B6A2-7670E3802E96}"/>
                </a:ext>
              </a:extLst>
            </p:cNvPr>
            <p:cNvSpPr/>
            <p:nvPr/>
          </p:nvSpPr>
          <p:spPr>
            <a:xfrm>
              <a:off x="6089593" y="1350529"/>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28" name="TextBox 27">
              <a:extLst>
                <a:ext uri="{FF2B5EF4-FFF2-40B4-BE49-F238E27FC236}">
                  <a16:creationId xmlns:a16="http://schemas.microsoft.com/office/drawing/2014/main" id="{2231EA4C-33EC-4154-9FFA-A7EBBCDCF055}"/>
                </a:ext>
              </a:extLst>
            </p:cNvPr>
            <p:cNvSpPr txBox="1"/>
            <p:nvPr/>
          </p:nvSpPr>
          <p:spPr>
            <a:xfrm>
              <a:off x="6233593" y="1290181"/>
              <a:ext cx="2154757" cy="251378"/>
            </a:xfrm>
            <a:prstGeom prst="rect">
              <a:avLst/>
            </a:prstGeom>
            <a:noFill/>
          </p:spPr>
          <p:txBody>
            <a:bodyPr wrap="none" rtlCol="0">
              <a:spAutoFit/>
            </a:bodyPr>
            <a:lstStyle/>
            <a:p>
              <a:r>
                <a:rPr lang="en-GB" sz="1200" b="1"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554881EC-21FF-49F9-98DB-94E80F0EB7F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579855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PWID and patients receiving OST</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*Ideally </a:t>
            </a:r>
            <a:r>
              <a:rPr lang="en-GB" dirty="0">
                <a:cs typeface="Arial" panose="020B0604020202020204" pitchFamily="34" charset="0"/>
              </a:rPr>
              <a:t>bi-annual or at least annual HCV RNA assessment</a:t>
            </a:r>
          </a:p>
          <a:p>
            <a:r>
              <a:rPr lang="en-GB" dirty="0"/>
              <a:t>EASL CPG HCV. J Hepatol 2018;</a:t>
            </a:r>
            <a:r>
              <a:rPr lang="en-US" dirty="0"/>
              <a:t>69:461–511.</a:t>
            </a:r>
            <a:endParaRPr lang="en-GB" dirty="0"/>
          </a:p>
        </p:txBody>
      </p:sp>
      <p:grpSp>
        <p:nvGrpSpPr>
          <p:cNvPr id="11" name="Group 10">
            <a:extLst>
              <a:ext uri="{FF2B5EF4-FFF2-40B4-BE49-F238E27FC236}">
                <a16:creationId xmlns:a16="http://schemas.microsoft.com/office/drawing/2014/main" id="{C4A8D4C0-F6C9-452D-A233-3EFC8D30D8F9}"/>
              </a:ext>
            </a:extLst>
          </p:cNvPr>
          <p:cNvGrpSpPr/>
          <p:nvPr/>
        </p:nvGrpSpPr>
        <p:grpSpPr>
          <a:xfrm>
            <a:off x="755650" y="1233488"/>
            <a:ext cx="7632700" cy="4674618"/>
            <a:chOff x="755650" y="1233488"/>
            <a:chExt cx="7632700" cy="4674618"/>
          </a:xfrm>
        </p:grpSpPr>
        <p:graphicFrame>
          <p:nvGraphicFramePr>
            <p:cNvPr id="12" name="Content Placeholder 4">
              <a:extLst>
                <a:ext uri="{FF2B5EF4-FFF2-40B4-BE49-F238E27FC236}">
                  <a16:creationId xmlns:a16="http://schemas.microsoft.com/office/drawing/2014/main" id="{B6C80591-8522-408C-86F3-31944D20F747}"/>
                </a:ext>
              </a:extLst>
            </p:cNvPr>
            <p:cNvGraphicFramePr>
              <a:graphicFrameLocks/>
            </p:cNvGraphicFramePr>
            <p:nvPr>
              <p:extLst>
                <p:ext uri="{D42A27DB-BD31-4B8C-83A1-F6EECF244321}">
                  <p14:modId xmlns:p14="http://schemas.microsoft.com/office/powerpoint/2010/main" val="3601136786"/>
                </p:ext>
              </p:extLst>
            </p:nvPr>
          </p:nvGraphicFramePr>
          <p:xfrm>
            <a:off x="755650" y="1233488"/>
            <a:ext cx="7587731" cy="4674618"/>
          </p:xfrm>
          <a:graphic>
            <a:graphicData uri="http://schemas.openxmlformats.org/drawingml/2006/table">
              <a:tbl>
                <a:tblPr firstRow="1" bandRow="1">
                  <a:tableStyleId>{5C22544A-7EE6-4342-B048-85BDC9FD1C3A}</a:tableStyleId>
                </a:tblPr>
                <a:tblGrid>
                  <a:gridCol w="6532653">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406610">
                  <a:tc gridSpan="3">
                    <a:txBody>
                      <a:bodyPr/>
                      <a:lstStyle/>
                      <a:p>
                        <a:r>
                          <a:rPr lang="en-GB" sz="14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98265">
                  <a:tc>
                    <a:txBody>
                      <a:bodyPr/>
                      <a:lstStyle/>
                      <a:p>
                        <a:r>
                          <a:rPr lang="en-GB" sz="1400" b="0" kern="1200" noProof="0" dirty="0">
                            <a:solidFill>
                              <a:schemeClr val="tx1"/>
                            </a:solidFill>
                            <a:latin typeface="+mn-lt"/>
                            <a:ea typeface="+mn-ea"/>
                            <a:cs typeface="Arial" panose="020B0604020202020204" pitchFamily="34" charset="0"/>
                          </a:rPr>
                          <a:t>Test routinely and voluntarily for anti-HCV Abs and HCV RNA; test HCV RNA annually and following any high-risk injecting episode</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495300">
                  <a:tc>
                    <a:txBody>
                      <a:bodyPr/>
                      <a:lstStyle/>
                      <a:p>
                        <a:r>
                          <a:rPr lang="en-GB" sz="1400" b="0" kern="1200" noProof="0" dirty="0">
                            <a:solidFill>
                              <a:schemeClr val="tx1"/>
                            </a:solidFill>
                            <a:latin typeface="+mn-lt"/>
                            <a:ea typeface="+mn-ea"/>
                            <a:cs typeface="Arial" panose="020B0604020202020204" pitchFamily="34" charset="0"/>
                          </a:rPr>
                          <a:t>Provide appropriate access to OST and clean drug injecting equipment as part of widespread comprehensive harm reduction programs, including in prisons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710946248"/>
                    </a:ext>
                  </a:extLst>
                </a:tr>
                <a:tr h="495300">
                  <a:tc>
                    <a:txBody>
                      <a:bodyPr/>
                      <a:lstStyle/>
                      <a:p>
                        <a:r>
                          <a:rPr lang="en-GB" sz="1400" b="0" kern="1200" noProof="0" dirty="0">
                            <a:solidFill>
                              <a:schemeClr val="tx1"/>
                            </a:solidFill>
                            <a:latin typeface="+mn-lt"/>
                            <a:ea typeface="+mn-ea"/>
                            <a:cs typeface="Arial" panose="020B0604020202020204" pitchFamily="34" charset="0"/>
                          </a:rPr>
                          <a:t>All HCV-infected PWIDs have an indication for antiviral therapy; DAA-based therapies are safe and effective in HCV-infected patients receiving OST, those with a history of IDU and those who recently injected drugs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887380732"/>
                    </a:ext>
                  </a:extLst>
                </a:tr>
                <a:tr h="298133">
                  <a:tc>
                    <a:txBody>
                      <a:bodyPr/>
                      <a:lstStyle/>
                      <a:p>
                        <a:r>
                          <a:rPr lang="en-GB" sz="1400" b="0" kern="1200" noProof="0" dirty="0">
                            <a:solidFill>
                              <a:schemeClr val="tx1"/>
                            </a:solidFill>
                            <a:latin typeface="+mn-lt"/>
                            <a:ea typeface="+mn-ea"/>
                            <a:cs typeface="Arial" panose="020B0604020202020204" pitchFamily="34" charset="0"/>
                          </a:rPr>
                          <a:t>HCV treatment should be offered to HCV-infected patients in prison</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80696135"/>
                    </a:ext>
                  </a:extLst>
                </a:tr>
                <a:tr h="495300">
                  <a:tc>
                    <a:txBody>
                      <a:bodyPr/>
                      <a:lstStyle/>
                      <a:p>
                        <a:r>
                          <a:rPr lang="en-GB" sz="1400" b="0" kern="1200" noProof="0" dirty="0">
                            <a:solidFill>
                              <a:schemeClr val="tx1"/>
                            </a:solidFill>
                            <a:latin typeface="+mn-lt"/>
                            <a:ea typeface="+mn-ea"/>
                            <a:cs typeface="Arial" panose="020B0604020202020204" pitchFamily="34" charset="0"/>
                          </a:rPr>
                          <a:t>Pre-therapeutic education: include discussions of HCV transmission, risk factors for fibrosis progression, treatment, reinfection risk, and harm reduction strategies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851805404"/>
                    </a:ext>
                  </a:extLst>
                </a:tr>
                <a:tr h="495300">
                  <a:tc>
                    <a:txBody>
                      <a:bodyPr/>
                      <a:lstStyle/>
                      <a:p>
                        <a:r>
                          <a:rPr lang="en-GB" sz="1400" b="0" kern="1200" noProof="0" dirty="0">
                            <a:solidFill>
                              <a:schemeClr val="tx1"/>
                            </a:solidFill>
                            <a:latin typeface="+mn-lt"/>
                            <a:ea typeface="+mn-ea"/>
                            <a:cs typeface="Arial" panose="020B0604020202020204" pitchFamily="34" charset="0"/>
                          </a:rPr>
                          <a:t>In patients on OST, DAA-based anti-HCV therapy does not require methadone or buprenorphine dose adjustment</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535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noProof="0" dirty="0">
                            <a:solidFill>
                              <a:schemeClr val="tx1"/>
                            </a:solidFill>
                            <a:latin typeface="+mn-lt"/>
                            <a:ea typeface="+mn-ea"/>
                            <a:cs typeface="Arial" panose="020B0604020202020204" pitchFamily="34" charset="0"/>
                          </a:rPr>
                          <a:t>Provide harm reduction, education and counselling to prevent HCV reinfection following successful treatment</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r h="290512">
                  <a:tc>
                    <a:txBody>
                      <a:bodyPr/>
                      <a:lstStyle/>
                      <a:p>
                        <a:r>
                          <a:rPr lang="en-GB" sz="1400" b="0" kern="1200" noProof="0" dirty="0">
                            <a:solidFill>
                              <a:schemeClr val="tx1"/>
                            </a:solidFill>
                            <a:latin typeface="+mn-lt"/>
                            <a:ea typeface="+mn-ea"/>
                            <a:cs typeface="Arial" panose="020B0604020202020204" pitchFamily="34" charset="0"/>
                          </a:rPr>
                          <a:t>Monitor after SVR in PWID with an ongoing risk behaviour*</a:t>
                        </a:r>
                        <a:endParaRPr lang="en-GB" sz="1400" b="0" kern="1200" baseline="30000" noProof="0" dirty="0">
                          <a:solidFill>
                            <a:schemeClr val="tx1"/>
                          </a:solidFill>
                          <a:latin typeface="+mn-lt"/>
                          <a:ea typeface="+mn-ea"/>
                          <a:cs typeface="Arial" panose="020B0604020202020204" pitchFamily="34" charset="0"/>
                        </a:endParaRP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4210730755"/>
                    </a:ext>
                  </a:extLst>
                </a:tr>
                <a:tr h="319087">
                  <a:tc>
                    <a:txBody>
                      <a:bodyPr/>
                      <a:lstStyle/>
                      <a:p>
                        <a:r>
                          <a:rPr lang="en-GB" sz="1400" b="0" kern="1200" noProof="0" dirty="0">
                            <a:solidFill>
                              <a:schemeClr val="tx1"/>
                            </a:solidFill>
                            <a:latin typeface="+mn-lt"/>
                            <a:ea typeface="+mn-ea"/>
                            <a:cs typeface="Arial" panose="020B0604020202020204" pitchFamily="34" charset="0"/>
                          </a:rPr>
                          <a:t>Retreat if reinfection identified during post-SVR follow-up</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mn-lt"/>
                            <a:cs typeface="Arial" panose="020B0604020202020204" pitchFamily="34" charset="0"/>
                          </a:rPr>
                          <a:t>A</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387851788"/>
                    </a:ext>
                  </a:extLst>
                </a:tr>
              </a:tbl>
            </a:graphicData>
          </a:graphic>
        </p:graphicFrame>
        <p:sp>
          <p:nvSpPr>
            <p:cNvPr id="13" name="Rectangle 12">
              <a:extLst>
                <a:ext uri="{FF2B5EF4-FFF2-40B4-BE49-F238E27FC236}">
                  <a16:creationId xmlns:a16="http://schemas.microsoft.com/office/drawing/2014/main" id="{90E75522-9B61-4744-9BE3-8F81D6136C1E}"/>
                </a:ext>
              </a:extLst>
            </p:cNvPr>
            <p:cNvSpPr/>
            <p:nvPr/>
          </p:nvSpPr>
          <p:spPr>
            <a:xfrm>
              <a:off x="4241098" y="1350529"/>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1EC7FD4B-BCF8-4F3A-815D-D8835BFB5374}"/>
                </a:ext>
              </a:extLst>
            </p:cNvPr>
            <p:cNvSpPr txBox="1"/>
            <p:nvPr/>
          </p:nvSpPr>
          <p:spPr>
            <a:xfrm>
              <a:off x="4385097" y="1290181"/>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15" name="Rectangle 14">
              <a:extLst>
                <a:ext uri="{FF2B5EF4-FFF2-40B4-BE49-F238E27FC236}">
                  <a16:creationId xmlns:a16="http://schemas.microsoft.com/office/drawing/2014/main" id="{B3349C6E-1964-462B-AAB4-26C74B36B33B}"/>
                </a:ext>
              </a:extLst>
            </p:cNvPr>
            <p:cNvSpPr/>
            <p:nvPr/>
          </p:nvSpPr>
          <p:spPr>
            <a:xfrm>
              <a:off x="6089593" y="1350529"/>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6" name="TextBox 15">
              <a:extLst>
                <a:ext uri="{FF2B5EF4-FFF2-40B4-BE49-F238E27FC236}">
                  <a16:creationId xmlns:a16="http://schemas.microsoft.com/office/drawing/2014/main" id="{946BCB87-33DB-4D97-9C96-BB8A3C258119}"/>
                </a:ext>
              </a:extLst>
            </p:cNvPr>
            <p:cNvSpPr txBox="1"/>
            <p:nvPr/>
          </p:nvSpPr>
          <p:spPr>
            <a:xfrm>
              <a:off x="6233593" y="1290181"/>
              <a:ext cx="2154757" cy="251378"/>
            </a:xfrm>
            <a:prstGeom prst="rect">
              <a:avLst/>
            </a:prstGeom>
            <a:noFill/>
          </p:spPr>
          <p:txBody>
            <a:bodyPr wrap="none" rtlCol="0">
              <a:spAutoFit/>
            </a:bodyPr>
            <a:lstStyle/>
            <a:p>
              <a:r>
                <a:rPr lang="en-GB" sz="1200" b="1"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30A4CB92-7444-4955-9C75-5107A435852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1810205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Haemoglobinopathies and bleeding disorders</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pSp>
        <p:nvGrpSpPr>
          <p:cNvPr id="11" name="Group 10">
            <a:extLst>
              <a:ext uri="{FF2B5EF4-FFF2-40B4-BE49-F238E27FC236}">
                <a16:creationId xmlns:a16="http://schemas.microsoft.com/office/drawing/2014/main" id="{A68A271D-6D52-4EF3-BFBB-07BD761623B9}"/>
              </a:ext>
            </a:extLst>
          </p:cNvPr>
          <p:cNvGrpSpPr/>
          <p:nvPr/>
        </p:nvGrpSpPr>
        <p:grpSpPr>
          <a:xfrm>
            <a:off x="755650" y="1484313"/>
            <a:ext cx="7632700" cy="1493520"/>
            <a:chOff x="755650" y="1233488"/>
            <a:chExt cx="7632700" cy="1818058"/>
          </a:xfrm>
        </p:grpSpPr>
        <p:graphicFrame>
          <p:nvGraphicFramePr>
            <p:cNvPr id="12" name="Content Placeholder 4">
              <a:extLst>
                <a:ext uri="{FF2B5EF4-FFF2-40B4-BE49-F238E27FC236}">
                  <a16:creationId xmlns:a16="http://schemas.microsoft.com/office/drawing/2014/main" id="{7466A47F-5E8F-4A10-BB8C-30532B93F97F}"/>
                </a:ext>
              </a:extLst>
            </p:cNvPr>
            <p:cNvGraphicFramePr>
              <a:graphicFrameLocks/>
            </p:cNvGraphicFramePr>
            <p:nvPr>
              <p:extLst>
                <p:ext uri="{D42A27DB-BD31-4B8C-83A1-F6EECF244321}">
                  <p14:modId xmlns:p14="http://schemas.microsoft.com/office/powerpoint/2010/main" val="1058480861"/>
                </p:ext>
              </p:extLst>
            </p:nvPr>
          </p:nvGraphicFramePr>
          <p:xfrm>
            <a:off x="755650" y="1233488"/>
            <a:ext cx="7587731" cy="1818058"/>
          </p:xfrm>
          <a:graphic>
            <a:graphicData uri="http://schemas.openxmlformats.org/drawingml/2006/table">
              <a:tbl>
                <a:tblPr firstRow="1" bandRow="1">
                  <a:tableStyleId>{5C22544A-7EE6-4342-B048-85BDC9FD1C3A}</a:tableStyleId>
                </a:tblPr>
                <a:tblGrid>
                  <a:gridCol w="6532653">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262622">
                  <a:tc gridSpan="3">
                    <a:txBody>
                      <a:bodyPr/>
                      <a:lstStyle/>
                      <a:p>
                        <a:r>
                          <a:rPr lang="en-GB" sz="16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462180">
                  <a:tc>
                    <a:txBody>
                      <a:bodyPr/>
                      <a:lstStyle/>
                      <a:p>
                        <a:r>
                          <a:rPr lang="en-GB" sz="1600" b="0" kern="1200" noProof="0" dirty="0">
                            <a:solidFill>
                              <a:schemeClr val="tx1"/>
                            </a:solidFill>
                            <a:latin typeface="+mn-lt"/>
                            <a:ea typeface="+mn-ea"/>
                            <a:cs typeface="Arial" panose="020B0604020202020204" pitchFamily="34" charset="0"/>
                          </a:rPr>
                          <a:t>Indications for HCV therapy are the same in patients with and without haemoglobinopathies or bleeding disorders</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A</a:t>
                        </a:r>
                      </a:p>
                    </a:txBody>
                    <a:tcPr marL="72000" marR="3600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462180">
                  <a:tc>
                    <a:txBody>
                      <a:bodyPr/>
                      <a:lstStyle/>
                      <a:p>
                        <a:r>
                          <a:rPr lang="en-GB" sz="1600" b="0" kern="1200" noProof="0" dirty="0">
                            <a:solidFill>
                              <a:schemeClr val="tx1"/>
                            </a:solidFill>
                            <a:latin typeface="+mn-lt"/>
                            <a:ea typeface="+mn-ea"/>
                            <a:cs typeface="Arial" panose="020B0604020202020204" pitchFamily="34" charset="0"/>
                          </a:rPr>
                          <a:t>The same IFN-free, RBV-free anti-HCV DAA regimens can be used in patients with and without haemoglobinopathies or bleeding disorders</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bl>
            </a:graphicData>
          </a:graphic>
        </p:graphicFrame>
        <p:sp>
          <p:nvSpPr>
            <p:cNvPr id="13" name="Rectangle 12">
              <a:extLst>
                <a:ext uri="{FF2B5EF4-FFF2-40B4-BE49-F238E27FC236}">
                  <a16:creationId xmlns:a16="http://schemas.microsoft.com/office/drawing/2014/main" id="{0AEC865F-7E58-432F-BFB1-48B479B50EF2}"/>
                </a:ext>
              </a:extLst>
            </p:cNvPr>
            <p:cNvSpPr/>
            <p:nvPr/>
          </p:nvSpPr>
          <p:spPr>
            <a:xfrm>
              <a:off x="4241098" y="1350529"/>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4" name="TextBox 13">
              <a:extLst>
                <a:ext uri="{FF2B5EF4-FFF2-40B4-BE49-F238E27FC236}">
                  <a16:creationId xmlns:a16="http://schemas.microsoft.com/office/drawing/2014/main" id="{8483458F-CA08-4D15-81EE-7FF4A6DDE4C8}"/>
                </a:ext>
              </a:extLst>
            </p:cNvPr>
            <p:cNvSpPr txBox="1"/>
            <p:nvPr/>
          </p:nvSpPr>
          <p:spPr>
            <a:xfrm>
              <a:off x="4385097" y="1290181"/>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15" name="Rectangle 14">
              <a:extLst>
                <a:ext uri="{FF2B5EF4-FFF2-40B4-BE49-F238E27FC236}">
                  <a16:creationId xmlns:a16="http://schemas.microsoft.com/office/drawing/2014/main" id="{A7277DCA-3202-4B22-A060-A17AA3B2A54F}"/>
                </a:ext>
              </a:extLst>
            </p:cNvPr>
            <p:cNvSpPr/>
            <p:nvPr/>
          </p:nvSpPr>
          <p:spPr>
            <a:xfrm>
              <a:off x="6089593" y="1350529"/>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6" name="TextBox 15">
              <a:extLst>
                <a:ext uri="{FF2B5EF4-FFF2-40B4-BE49-F238E27FC236}">
                  <a16:creationId xmlns:a16="http://schemas.microsoft.com/office/drawing/2014/main" id="{31D66821-B2A2-4EAB-9F12-8546A4D70538}"/>
                </a:ext>
              </a:extLst>
            </p:cNvPr>
            <p:cNvSpPr txBox="1"/>
            <p:nvPr/>
          </p:nvSpPr>
          <p:spPr>
            <a:xfrm>
              <a:off x="6233593" y="1290181"/>
              <a:ext cx="2154757" cy="251378"/>
            </a:xfrm>
            <a:prstGeom prst="rect">
              <a:avLst/>
            </a:prstGeom>
            <a:noFill/>
          </p:spPr>
          <p:txBody>
            <a:bodyPr wrap="none" rtlCol="0">
              <a:spAutoFit/>
            </a:bodyPr>
            <a:lstStyle/>
            <a:p>
              <a:r>
                <a:rPr lang="en-GB" sz="1200" b="1" dirty="0">
                  <a:solidFill>
                    <a:schemeClr val="bg1"/>
                  </a:solidFill>
                </a:rPr>
                <a:t>Grade of recommendation</a:t>
              </a:r>
            </a:p>
          </p:txBody>
        </p:sp>
      </p:grpSp>
      <p:pic>
        <p:nvPicPr>
          <p:cNvPr id="10" name="Picture 9">
            <a:hlinkClick r:id="rId3" action="ppaction://hlinksldjump"/>
            <a:extLst>
              <a:ext uri="{FF2B5EF4-FFF2-40B4-BE49-F238E27FC236}">
                <a16:creationId xmlns:a16="http://schemas.microsoft.com/office/drawing/2014/main" id="{C4F0DBD3-053D-41D7-8935-FA7C7BDE6C3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5279623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3FCA-A50F-4BAD-9BF2-991C65390FAE}"/>
              </a:ext>
            </a:extLst>
          </p:cNvPr>
          <p:cNvSpPr>
            <a:spLocks noGrp="1"/>
          </p:cNvSpPr>
          <p:nvPr>
            <p:ph type="title"/>
          </p:nvPr>
        </p:nvSpPr>
        <p:spPr/>
        <p:txBody>
          <a:bodyPr>
            <a:normAutofit/>
          </a:bodyPr>
          <a:lstStyle/>
          <a:p>
            <a:r>
              <a:rPr lang="en-GB" dirty="0"/>
              <a:t>Adolescents and children</a:t>
            </a:r>
          </a:p>
        </p:txBody>
      </p:sp>
      <p:sp>
        <p:nvSpPr>
          <p:cNvPr id="5" name="Text Placeholder 4">
            <a:extLst>
              <a:ext uri="{FF2B5EF4-FFF2-40B4-BE49-F238E27FC236}">
                <a16:creationId xmlns:a16="http://schemas.microsoft.com/office/drawing/2014/main" id="{2BC5BD50-5E21-4A0B-8A6E-6B04A59F0BAC}"/>
              </a:ext>
            </a:extLst>
          </p:cNvPr>
          <p:cNvSpPr>
            <a:spLocks noGrp="1"/>
          </p:cNvSpPr>
          <p:nvPr>
            <p:ph type="body" sz="quarter" idx="10"/>
          </p:nvPr>
        </p:nvSpPr>
        <p:spPr/>
        <p:txBody>
          <a:bodyPr/>
          <a:lstStyle/>
          <a:p>
            <a:r>
              <a:rPr lang="en-GB" dirty="0"/>
              <a:t>EASL CPG HCV. J Hepatol 2018;</a:t>
            </a:r>
            <a:r>
              <a:rPr lang="en-US" dirty="0"/>
              <a:t>69:461–511.</a:t>
            </a:r>
            <a:endParaRPr lang="en-GB" dirty="0"/>
          </a:p>
        </p:txBody>
      </p:sp>
      <p:graphicFrame>
        <p:nvGraphicFramePr>
          <p:cNvPr id="6" name="Content Placeholder 4">
            <a:extLst>
              <a:ext uri="{FF2B5EF4-FFF2-40B4-BE49-F238E27FC236}">
                <a16:creationId xmlns:a16="http://schemas.microsoft.com/office/drawing/2014/main" id="{53F20737-2280-4F47-9AC5-EE6E3A2010BC}"/>
              </a:ext>
            </a:extLst>
          </p:cNvPr>
          <p:cNvGraphicFramePr>
            <a:graphicFrameLocks/>
          </p:cNvGraphicFramePr>
          <p:nvPr>
            <p:extLst>
              <p:ext uri="{D42A27DB-BD31-4B8C-83A1-F6EECF244321}">
                <p14:modId xmlns:p14="http://schemas.microsoft.com/office/powerpoint/2010/main" val="919336116"/>
              </p:ext>
            </p:extLst>
          </p:nvPr>
        </p:nvGraphicFramePr>
        <p:xfrm>
          <a:off x="755650" y="1484313"/>
          <a:ext cx="7587731" cy="2540210"/>
        </p:xfrm>
        <a:graphic>
          <a:graphicData uri="http://schemas.openxmlformats.org/drawingml/2006/table">
            <a:tbl>
              <a:tblPr firstRow="1" bandRow="1">
                <a:tableStyleId>{5C22544A-7EE6-4342-B048-85BDC9FD1C3A}</a:tableStyleId>
              </a:tblPr>
              <a:tblGrid>
                <a:gridCol w="6532653">
                  <a:extLst>
                    <a:ext uri="{9D8B030D-6E8A-4147-A177-3AD203B41FA5}">
                      <a16:colId xmlns:a16="http://schemas.microsoft.com/office/drawing/2014/main" val="20001"/>
                    </a:ext>
                  </a:extLst>
                </a:gridCol>
                <a:gridCol w="527539">
                  <a:extLst>
                    <a:ext uri="{9D8B030D-6E8A-4147-A177-3AD203B41FA5}">
                      <a16:colId xmlns:a16="http://schemas.microsoft.com/office/drawing/2014/main" val="20002"/>
                    </a:ext>
                  </a:extLst>
                </a:gridCol>
                <a:gridCol w="527539">
                  <a:extLst>
                    <a:ext uri="{9D8B030D-6E8A-4147-A177-3AD203B41FA5}">
                      <a16:colId xmlns:a16="http://schemas.microsoft.com/office/drawing/2014/main" val="20003"/>
                    </a:ext>
                  </a:extLst>
                </a:gridCol>
              </a:tblGrid>
              <a:tr h="406610">
                <a:tc gridSpan="3">
                  <a:txBody>
                    <a:bodyPr/>
                    <a:lstStyle/>
                    <a:p>
                      <a:r>
                        <a:rPr lang="en-GB" sz="1600" dirty="0">
                          <a:solidFill>
                            <a:schemeClr val="bg1"/>
                          </a:solidFill>
                          <a:latin typeface="+mn-lt"/>
                          <a:cs typeface="Arial" panose="020B0604020202020204" pitchFamily="34" charset="0"/>
                        </a:rPr>
                        <a:t>Recommendations</a:t>
                      </a:r>
                    </a:p>
                  </a:txBody>
                  <a:tcPr marL="72000" marR="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715579">
                <a:tc>
                  <a:txBody>
                    <a:bodyPr/>
                    <a:lstStyle/>
                    <a:p>
                      <a:r>
                        <a:rPr lang="en-GB" sz="1600" b="1" kern="1200" noProof="0" dirty="0">
                          <a:solidFill>
                            <a:schemeClr val="tx2"/>
                          </a:solidFill>
                          <a:latin typeface="+mn-lt"/>
                          <a:ea typeface="+mn-ea"/>
                          <a:cs typeface="Arial" panose="020B0604020202020204" pitchFamily="34" charset="0"/>
                        </a:rPr>
                        <a:t>Adolescents aged </a:t>
                      </a:r>
                      <a:r>
                        <a:rPr lang="en-GB" sz="1600" b="1" kern="1200" noProof="0" dirty="0">
                          <a:solidFill>
                            <a:schemeClr val="tx2"/>
                          </a:solidFill>
                          <a:latin typeface="Arial" panose="020B0604020202020204" pitchFamily="34" charset="0"/>
                          <a:ea typeface="+mn-ea"/>
                          <a:cs typeface="Arial" panose="020B0604020202020204" pitchFamily="34" charset="0"/>
                        </a:rPr>
                        <a:t>≥</a:t>
                      </a:r>
                      <a:r>
                        <a:rPr lang="en-GB" sz="1600" b="1" kern="1200" noProof="0" dirty="0">
                          <a:solidFill>
                            <a:schemeClr val="tx2"/>
                          </a:solidFill>
                          <a:latin typeface="+mn-lt"/>
                          <a:ea typeface="+mn-ea"/>
                          <a:cs typeface="Arial" panose="020B0604020202020204" pitchFamily="34" charset="0"/>
                        </a:rPr>
                        <a:t>12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kern="1200" noProof="0" dirty="0">
                          <a:solidFill>
                            <a:schemeClr val="tx1"/>
                          </a:solidFill>
                          <a:latin typeface="+mn-lt"/>
                          <a:ea typeface="+mn-ea"/>
                          <a:cs typeface="Arial" panose="020B0604020202020204" pitchFamily="34" charset="0"/>
                        </a:rPr>
                        <a:t>TN or TE, without cirrhosis or with compensated cirrhosis</a:t>
                      </a:r>
                    </a:p>
                    <a:p>
                      <a:pPr marL="285750" indent="-28575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GT  1, 4, 5 or 6: fixed-dose SOF/LDV for 12 weeks</a:t>
                      </a:r>
                    </a:p>
                    <a:p>
                      <a:pPr marL="285750" indent="-285750">
                        <a:buFont typeface="Arial" panose="020B0604020202020204" pitchFamily="34" charset="0"/>
                        <a:buChar char="•"/>
                      </a:pPr>
                      <a:r>
                        <a:rPr lang="en-GB" sz="1600" b="0" kern="1200" noProof="0" dirty="0">
                          <a:solidFill>
                            <a:schemeClr val="tx1"/>
                          </a:solidFill>
                          <a:latin typeface="+mn-lt"/>
                          <a:ea typeface="+mn-ea"/>
                          <a:cs typeface="Arial" panose="020B0604020202020204" pitchFamily="34" charset="0"/>
                        </a:rPr>
                        <a:t>GT 2 or 3: other regimens approved for adults, with caution pending more safety data in this population</a:t>
                      </a:r>
                    </a:p>
                  </a:txBody>
                  <a:tcPr marL="72000" marR="36000">
                    <a:lnL w="635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B</a:t>
                      </a:r>
                    </a:p>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C</a:t>
                      </a:r>
                    </a:p>
                  </a:txBody>
                  <a:tcPr marL="72000" marR="36000">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1</a:t>
                      </a:r>
                    </a:p>
                    <a:p>
                      <a:pPr algn="ctr"/>
                      <a:endParaRPr lang="en-GB" sz="1600" dirty="0">
                        <a:solidFill>
                          <a:schemeClr val="tx1"/>
                        </a:solidFill>
                        <a:latin typeface="+mn-lt"/>
                        <a:cs typeface="Arial" panose="020B0604020202020204" pitchFamily="34" charset="0"/>
                      </a:endParaRPr>
                    </a:p>
                    <a:p>
                      <a:pPr algn="ctr"/>
                      <a:r>
                        <a:rPr lang="en-GB" sz="1600" dirty="0">
                          <a:solidFill>
                            <a:schemeClr val="tx1"/>
                          </a:solidFill>
                          <a:latin typeface="+mn-lt"/>
                          <a:cs typeface="Arial" panose="020B0604020202020204" pitchFamily="34" charset="0"/>
                        </a:rPr>
                        <a:t>2</a:t>
                      </a:r>
                    </a:p>
                  </a:txBody>
                  <a:tcPr marL="72000" marR="36000">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913077761"/>
                  </a:ext>
                </a:extLst>
              </a:tr>
              <a:tr h="715579">
                <a:tc>
                  <a:txBody>
                    <a:bodyPr/>
                    <a:lstStyle/>
                    <a:p>
                      <a:r>
                        <a:rPr lang="en-GB" sz="1600" b="1" kern="1200" noProof="0" dirty="0">
                          <a:solidFill>
                            <a:schemeClr val="tx2"/>
                          </a:solidFill>
                          <a:latin typeface="+mn-lt"/>
                          <a:ea typeface="+mn-ea"/>
                          <a:cs typeface="Arial" panose="020B0604020202020204" pitchFamily="34" charset="0"/>
                        </a:rPr>
                        <a:t>Children &lt;12 years</a:t>
                      </a:r>
                    </a:p>
                    <a:p>
                      <a:r>
                        <a:rPr lang="en-GB" sz="1600" b="0" kern="1200" noProof="0" dirty="0">
                          <a:solidFill>
                            <a:schemeClr val="tx1"/>
                          </a:solidFill>
                          <a:latin typeface="+mn-lt"/>
                          <a:ea typeface="+mn-ea"/>
                          <a:cs typeface="Arial" panose="020B0604020202020204" pitchFamily="34" charset="0"/>
                        </a:rPr>
                        <a:t>Defer treatment until DAAs, including pangenotypic regimens,</a:t>
                      </a:r>
                    </a:p>
                    <a:p>
                      <a:r>
                        <a:rPr lang="en-GB" sz="1600" b="0" kern="1200" noProof="0" dirty="0">
                          <a:solidFill>
                            <a:schemeClr val="tx1"/>
                          </a:solidFill>
                          <a:latin typeface="+mn-lt"/>
                          <a:ea typeface="+mn-ea"/>
                          <a:cs typeface="Arial" panose="020B0604020202020204" pitchFamily="34" charset="0"/>
                        </a:rPr>
                        <a:t>are approved for this age group</a:t>
                      </a:r>
                    </a:p>
                  </a:txBody>
                  <a:tcPr marL="72000" marR="36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600" dirty="0">
                          <a:solidFill>
                            <a:schemeClr val="tx1"/>
                          </a:solidFill>
                          <a:latin typeface="+mn-lt"/>
                          <a:cs typeface="Arial" panose="020B0604020202020204" pitchFamily="34" charset="0"/>
                        </a:rPr>
                        <a:t>B</a:t>
                      </a:r>
                    </a:p>
                  </a:txBody>
                  <a:tcPr marL="72000" marR="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600" dirty="0">
                          <a:solidFill>
                            <a:schemeClr val="tx1"/>
                          </a:solidFill>
                          <a:latin typeface="+mn-lt"/>
                          <a:cs typeface="Arial" panose="020B0604020202020204" pitchFamily="34" charset="0"/>
                        </a:rPr>
                        <a:t>1</a:t>
                      </a:r>
                    </a:p>
                  </a:txBody>
                  <a:tcPr marL="72000" marR="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754516046"/>
                  </a:ext>
                </a:extLst>
              </a:tr>
            </a:tbl>
          </a:graphicData>
        </a:graphic>
      </p:graphicFrame>
      <p:sp>
        <p:nvSpPr>
          <p:cNvPr id="7" name="Rectangle 6">
            <a:extLst>
              <a:ext uri="{FF2B5EF4-FFF2-40B4-BE49-F238E27FC236}">
                <a16:creationId xmlns:a16="http://schemas.microsoft.com/office/drawing/2014/main" id="{F5B273E6-EC3F-4409-9F4D-818E4BB081CE}"/>
              </a:ext>
            </a:extLst>
          </p:cNvPr>
          <p:cNvSpPr/>
          <p:nvPr/>
        </p:nvSpPr>
        <p:spPr>
          <a:xfrm>
            <a:off x="4196129" y="1617450"/>
            <a:ext cx="144000" cy="130681"/>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8" name="TextBox 7">
            <a:extLst>
              <a:ext uri="{FF2B5EF4-FFF2-40B4-BE49-F238E27FC236}">
                <a16:creationId xmlns:a16="http://schemas.microsoft.com/office/drawing/2014/main" id="{14A64B22-1A8D-4445-94F7-CE70999C83E5}"/>
              </a:ext>
            </a:extLst>
          </p:cNvPr>
          <p:cNvSpPr txBox="1"/>
          <p:nvPr/>
        </p:nvSpPr>
        <p:spPr>
          <a:xfrm>
            <a:off x="4340128" y="1557102"/>
            <a:ext cx="1572866" cy="251378"/>
          </a:xfrm>
          <a:prstGeom prst="rect">
            <a:avLst/>
          </a:prstGeom>
          <a:noFill/>
        </p:spPr>
        <p:txBody>
          <a:bodyPr wrap="none" rtlCol="0">
            <a:spAutoFit/>
          </a:bodyPr>
          <a:lstStyle/>
          <a:p>
            <a:r>
              <a:rPr lang="en-GB" sz="1200" b="1" dirty="0">
                <a:solidFill>
                  <a:schemeClr val="bg1"/>
                </a:solidFill>
              </a:rPr>
              <a:t>Grade of evidence</a:t>
            </a:r>
          </a:p>
        </p:txBody>
      </p:sp>
      <p:sp>
        <p:nvSpPr>
          <p:cNvPr id="9" name="Rectangle 8">
            <a:extLst>
              <a:ext uri="{FF2B5EF4-FFF2-40B4-BE49-F238E27FC236}">
                <a16:creationId xmlns:a16="http://schemas.microsoft.com/office/drawing/2014/main" id="{F589FBC4-390B-4AC3-9743-6EF6A7923A7D}"/>
              </a:ext>
            </a:extLst>
          </p:cNvPr>
          <p:cNvSpPr/>
          <p:nvPr/>
        </p:nvSpPr>
        <p:spPr>
          <a:xfrm>
            <a:off x="6044624" y="1617450"/>
            <a:ext cx="144000" cy="130681"/>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GB" b="1" dirty="0">
              <a:solidFill>
                <a:schemeClr val="bg1"/>
              </a:solidFill>
            </a:endParaRPr>
          </a:p>
        </p:txBody>
      </p:sp>
      <p:sp>
        <p:nvSpPr>
          <p:cNvPr id="10" name="TextBox 9">
            <a:extLst>
              <a:ext uri="{FF2B5EF4-FFF2-40B4-BE49-F238E27FC236}">
                <a16:creationId xmlns:a16="http://schemas.microsoft.com/office/drawing/2014/main" id="{65E60BD8-BE29-4481-9A17-BFF4B94487C3}"/>
              </a:ext>
            </a:extLst>
          </p:cNvPr>
          <p:cNvSpPr txBox="1"/>
          <p:nvPr/>
        </p:nvSpPr>
        <p:spPr>
          <a:xfrm>
            <a:off x="6188624" y="1557102"/>
            <a:ext cx="2154757" cy="251378"/>
          </a:xfrm>
          <a:prstGeom prst="rect">
            <a:avLst/>
          </a:prstGeom>
          <a:noFill/>
        </p:spPr>
        <p:txBody>
          <a:bodyPr wrap="none" rtlCol="0">
            <a:spAutoFit/>
          </a:bodyPr>
          <a:lstStyle/>
          <a:p>
            <a:r>
              <a:rPr lang="en-GB" sz="1200" b="1" dirty="0">
                <a:solidFill>
                  <a:schemeClr val="bg1"/>
                </a:solidFill>
              </a:rPr>
              <a:t>Grade of recommendation</a:t>
            </a:r>
          </a:p>
        </p:txBody>
      </p:sp>
      <p:pic>
        <p:nvPicPr>
          <p:cNvPr id="11" name="Picture 10">
            <a:hlinkClick r:id="rId3" action="ppaction://hlinksldjump"/>
            <a:extLst>
              <a:ext uri="{FF2B5EF4-FFF2-40B4-BE49-F238E27FC236}">
                <a16:creationId xmlns:a16="http://schemas.microsoft.com/office/drawing/2014/main" id="{40114F87-684E-4602-846A-71626416CB2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01595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Methods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Grading evidence and recommendations</a:t>
            </a:r>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Grading evidence and recommendations </a:t>
            </a:r>
            <a:endParaRPr lang="en-GB" dirty="0">
              <a:solidFill>
                <a:schemeClr val="tx1"/>
              </a:solidFill>
            </a:endParaRPr>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Andrews J, et al. J Clin Epidemiol 2013;66:719e725;</a:t>
            </a:r>
          </a:p>
          <a:p>
            <a:r>
              <a:rPr lang="en-GB" dirty="0"/>
              <a:t>EASL CPG HCV. J Hepatol 2018;</a:t>
            </a:r>
            <a:r>
              <a:rPr lang="en-US" dirty="0"/>
              <a:t>69:461–511.</a:t>
            </a:r>
            <a:endParaRPr lang="en-GB" dirty="0"/>
          </a:p>
        </p:txBody>
      </p:sp>
      <p:sp>
        <p:nvSpPr>
          <p:cNvPr id="3" name="Content Placeholder 2"/>
          <p:cNvSpPr>
            <a:spLocks noGrp="1"/>
          </p:cNvSpPr>
          <p:nvPr>
            <p:ph idx="1"/>
          </p:nvPr>
        </p:nvSpPr>
        <p:spPr/>
        <p:txBody>
          <a:bodyPr/>
          <a:lstStyle/>
          <a:p>
            <a:r>
              <a:rPr lang="en-GB" dirty="0">
                <a:latin typeface="Arial" panose="020B0604020202020204" pitchFamily="34" charset="0"/>
                <a:cs typeface="Arial" panose="020B0604020202020204" pitchFamily="34" charset="0"/>
              </a:rPr>
              <a:t>Grading is adapted from the GRADE system</a:t>
            </a:r>
            <a:r>
              <a:rPr lang="en-GB" baseline="30000" dirty="0">
                <a:latin typeface="Arial" panose="020B0604020202020204" pitchFamily="34" charset="0"/>
                <a:cs typeface="Arial" panose="020B0604020202020204" pitchFamily="34" charset="0"/>
              </a:rPr>
              <a:t>1</a:t>
            </a:r>
          </a:p>
        </p:txBody>
      </p:sp>
      <p:graphicFrame>
        <p:nvGraphicFramePr>
          <p:cNvPr id="6" name="Table 5">
            <a:extLst>
              <a:ext uri="{FF2B5EF4-FFF2-40B4-BE49-F238E27FC236}">
                <a16:creationId xmlns:a16="http://schemas.microsoft.com/office/drawing/2014/main" id="{37E62DAE-2D0E-4AB1-9B2F-602B1DEB433D}"/>
              </a:ext>
            </a:extLst>
          </p:cNvPr>
          <p:cNvGraphicFramePr>
            <a:graphicFrameLocks noGrp="1"/>
          </p:cNvGraphicFramePr>
          <p:nvPr>
            <p:extLst>
              <p:ext uri="{D42A27DB-BD31-4B8C-83A1-F6EECF244321}">
                <p14:modId xmlns:p14="http://schemas.microsoft.com/office/powerpoint/2010/main" val="3487788555"/>
              </p:ext>
            </p:extLst>
          </p:nvPr>
        </p:nvGraphicFramePr>
        <p:xfrm>
          <a:off x="755650" y="2133600"/>
          <a:ext cx="7382965" cy="3611880"/>
        </p:xfrm>
        <a:graphic>
          <a:graphicData uri="http://schemas.openxmlformats.org/drawingml/2006/table">
            <a:tbl>
              <a:tblPr firstRow="1" bandRow="1">
                <a:tableStyleId>{5C22544A-7EE6-4342-B048-85BDC9FD1C3A}</a:tableStyleId>
              </a:tblPr>
              <a:tblGrid>
                <a:gridCol w="1619060">
                  <a:extLst>
                    <a:ext uri="{9D8B030D-6E8A-4147-A177-3AD203B41FA5}">
                      <a16:colId xmlns:a16="http://schemas.microsoft.com/office/drawing/2014/main" val="20000"/>
                    </a:ext>
                  </a:extLst>
                </a:gridCol>
                <a:gridCol w="4990532">
                  <a:extLst>
                    <a:ext uri="{9D8B030D-6E8A-4147-A177-3AD203B41FA5}">
                      <a16:colId xmlns:a16="http://schemas.microsoft.com/office/drawing/2014/main" val="273698401"/>
                    </a:ext>
                  </a:extLst>
                </a:gridCol>
                <a:gridCol w="773373">
                  <a:extLst>
                    <a:ext uri="{9D8B030D-6E8A-4147-A177-3AD203B41FA5}">
                      <a16:colId xmlns:a16="http://schemas.microsoft.com/office/drawing/2014/main" val="2238686101"/>
                    </a:ext>
                  </a:extLst>
                </a:gridCol>
              </a:tblGrid>
              <a:tr h="239215">
                <a:tc>
                  <a:txBody>
                    <a:bodyPr/>
                    <a:lstStyle/>
                    <a:p>
                      <a:r>
                        <a:rPr lang="en-GB" sz="1300" dirty="0">
                          <a:solidFill>
                            <a:schemeClr val="bg1"/>
                          </a:solidFill>
                          <a:latin typeface="Arial" panose="020B0604020202020204" pitchFamily="34" charset="0"/>
                          <a:cs typeface="Arial" panose="020B0604020202020204" pitchFamily="34" charset="0"/>
                        </a:rPr>
                        <a:t>Evidence quality </a:t>
                      </a:r>
                    </a:p>
                  </a:txBody>
                  <a:tcPr marL="36000" marR="0" anchor="b">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300" dirty="0">
                          <a:solidFill>
                            <a:schemeClr val="bg1"/>
                          </a:solidFill>
                          <a:latin typeface="Arial" panose="020B0604020202020204" pitchFamily="34" charset="0"/>
                          <a:cs typeface="Arial" panose="020B0604020202020204" pitchFamily="34" charset="0"/>
                        </a:rPr>
                        <a:t>Notes</a:t>
                      </a:r>
                    </a:p>
                  </a:txBody>
                  <a:tcPr marL="36000" marR="36000" anchor="b">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300" dirty="0">
                          <a:solidFill>
                            <a:schemeClr val="bg1"/>
                          </a:solidFill>
                          <a:latin typeface="Arial" panose="020B0604020202020204" pitchFamily="34" charset="0"/>
                          <a:cs typeface="Arial" panose="020B0604020202020204" pitchFamily="34" charset="0"/>
                        </a:rPr>
                        <a:t>Grade</a:t>
                      </a:r>
                    </a:p>
                  </a:txBody>
                  <a:tcPr marL="36000" marR="36000" anchor="b">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3590">
                <a:tc>
                  <a:txBody>
                    <a:bodyPr/>
                    <a:lstStyle/>
                    <a:p>
                      <a:pPr algn="l"/>
                      <a:r>
                        <a:rPr lang="en-GB" sz="1300" dirty="0">
                          <a:latin typeface="Arial" panose="020B0604020202020204" pitchFamily="34" charset="0"/>
                          <a:cs typeface="Arial" panose="020B0604020202020204" pitchFamily="34" charset="0"/>
                        </a:rPr>
                        <a:t>High</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300" kern="1200" dirty="0">
                          <a:solidFill>
                            <a:schemeClr val="dk1"/>
                          </a:solidFill>
                          <a:latin typeface="Arial" panose="020B0604020202020204" pitchFamily="34" charset="0"/>
                          <a:ea typeface="+mn-ea"/>
                          <a:cs typeface="Arial" panose="020B0604020202020204" pitchFamily="34" charset="0"/>
                        </a:rPr>
                        <a:t>Further research is very unlikely to change our conﬁdence in the estimate of effect </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300" kern="1200" dirty="0">
                          <a:solidFill>
                            <a:schemeClr val="dk1"/>
                          </a:solidFill>
                          <a:latin typeface="Arial" panose="020B0604020202020204" pitchFamily="34" charset="0"/>
                          <a:ea typeface="+mn-ea"/>
                          <a:cs typeface="Arial" panose="020B0604020202020204" pitchFamily="34" charset="0"/>
                        </a:rPr>
                        <a:t>A</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313590">
                <a:tc>
                  <a:txBody>
                    <a:bodyPr/>
                    <a:lstStyle/>
                    <a:p>
                      <a:pPr algn="l"/>
                      <a:r>
                        <a:rPr lang="en-GB" sz="1300" dirty="0">
                          <a:latin typeface="Arial" panose="020B0604020202020204" pitchFamily="34" charset="0"/>
                          <a:cs typeface="Arial" panose="020B0604020202020204" pitchFamily="34" charset="0"/>
                        </a:rPr>
                        <a:t>Moderate</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300" kern="1200" dirty="0">
                          <a:solidFill>
                            <a:schemeClr val="dk1"/>
                          </a:solidFill>
                          <a:latin typeface="Arial" panose="020B0604020202020204" pitchFamily="34" charset="0"/>
                          <a:ea typeface="+mn-ea"/>
                          <a:cs typeface="Arial" panose="020B0604020202020204" pitchFamily="34" charset="0"/>
                        </a:rPr>
                        <a:t>Further research is likely to have an important impact on our conﬁdence in the estimate of effect and may change the estimate</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300" kern="1200" dirty="0">
                          <a:solidFill>
                            <a:schemeClr val="dk1"/>
                          </a:solidFill>
                          <a:latin typeface="Arial" panose="020B0604020202020204" pitchFamily="34" charset="0"/>
                          <a:ea typeface="+mn-ea"/>
                          <a:cs typeface="Arial" panose="020B0604020202020204" pitchFamily="34" charset="0"/>
                        </a:rPr>
                        <a:t>B</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440986">
                <a:tc>
                  <a:txBody>
                    <a:bodyPr/>
                    <a:lstStyle/>
                    <a:p>
                      <a:pPr algn="l"/>
                      <a:r>
                        <a:rPr lang="en-GB" sz="1300" dirty="0">
                          <a:latin typeface="Arial" panose="020B0604020202020204" pitchFamily="34" charset="0"/>
                          <a:cs typeface="Arial" panose="020B0604020202020204" pitchFamily="34" charset="0"/>
                        </a:rPr>
                        <a:t>Low</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300" kern="1200" dirty="0">
                          <a:solidFill>
                            <a:schemeClr val="dk1"/>
                          </a:solidFill>
                          <a:latin typeface="Arial" panose="020B0604020202020204" pitchFamily="34" charset="0"/>
                          <a:ea typeface="+mn-ea"/>
                          <a:cs typeface="Arial" panose="020B0604020202020204" pitchFamily="34" charset="0"/>
                        </a:rPr>
                        <a:t>Further research is very likely to have an important impact on our conﬁdence in the estimate of effect and is likely to change the estimate. Any change of estimate is uncertain</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algn="ctr"/>
                      <a:r>
                        <a:rPr lang="en-GB" sz="1300" kern="1200" dirty="0">
                          <a:solidFill>
                            <a:schemeClr val="dk1"/>
                          </a:solidFill>
                          <a:latin typeface="Arial" panose="020B0604020202020204" pitchFamily="34" charset="0"/>
                          <a:ea typeface="+mn-ea"/>
                          <a:cs typeface="Arial" panose="020B0604020202020204" pitchFamily="34" charset="0"/>
                        </a:rPr>
                        <a:t>C</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3"/>
                  </a:ext>
                </a:extLst>
              </a:tr>
              <a:tr h="239215">
                <a:tc>
                  <a:txBody>
                    <a:bodyPr/>
                    <a:lstStyle/>
                    <a:p>
                      <a:pPr algn="l"/>
                      <a:r>
                        <a:rPr lang="en-GB" sz="1300" b="1" dirty="0">
                          <a:solidFill>
                            <a:schemeClr val="bg1"/>
                          </a:solidFill>
                          <a:latin typeface="Arial" panose="020B0604020202020204" pitchFamily="34" charset="0"/>
                          <a:cs typeface="Arial" panose="020B0604020202020204" pitchFamily="34" charset="0"/>
                        </a:rPr>
                        <a:t>Recommendation</a:t>
                      </a:r>
                    </a:p>
                  </a:txBody>
                  <a:tcPr marL="36000" marR="0">
                    <a:lnL w="635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l"/>
                      <a:r>
                        <a:rPr lang="en-GB" sz="1300" b="1" dirty="0">
                          <a:solidFill>
                            <a:schemeClr val="bg1"/>
                          </a:solidFill>
                          <a:latin typeface="Arial" panose="020B0604020202020204" pitchFamily="34" charset="0"/>
                          <a:cs typeface="Arial" panose="020B0604020202020204" pitchFamily="34" charset="0"/>
                        </a:rPr>
                        <a:t>Notes</a:t>
                      </a:r>
                    </a:p>
                  </a:txBody>
                  <a:tcPr marL="36000" marR="3600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chemeClr val="bg1"/>
                          </a:solidFill>
                          <a:latin typeface="Arial" panose="020B0604020202020204" pitchFamily="34" charset="0"/>
                          <a:cs typeface="Arial" panose="020B0604020202020204" pitchFamily="34" charset="0"/>
                        </a:rPr>
                        <a:t>Grade</a:t>
                      </a:r>
                    </a:p>
                  </a:txBody>
                  <a:tcPr marL="36000" marR="36000">
                    <a:lnL w="1270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2377105"/>
                  </a:ext>
                </a:extLst>
              </a:tr>
              <a:tr h="440986">
                <a:tc>
                  <a:txBody>
                    <a:bodyPr/>
                    <a:lstStyle/>
                    <a:p>
                      <a:pPr algn="l"/>
                      <a:r>
                        <a:rPr lang="en-GB" sz="1300" dirty="0">
                          <a:latin typeface="Arial" panose="020B0604020202020204" pitchFamily="34" charset="0"/>
                          <a:cs typeface="Arial" panose="020B0604020202020204" pitchFamily="34" charset="0"/>
                        </a:rPr>
                        <a:t>Strong</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0" algn="l" defTabSz="914400" rtl="0" eaLnBrk="1" latinLnBrk="0" hangingPunct="1"/>
                      <a:r>
                        <a:rPr lang="en-GB" sz="1300" kern="1200" dirty="0">
                          <a:solidFill>
                            <a:schemeClr val="dk1"/>
                          </a:solidFill>
                          <a:latin typeface="Arial" panose="020B0604020202020204" pitchFamily="34" charset="0"/>
                          <a:ea typeface="+mn-ea"/>
                          <a:cs typeface="Arial" panose="020B0604020202020204" pitchFamily="34" charset="0"/>
                        </a:rPr>
                        <a:t>Factors inﬂuencing the strength of the recommendation included the quality of the evidence, presumed patient-important outcomes, and cost</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algn="ctr" defTabSz="914400" rtl="0" eaLnBrk="1" latinLnBrk="0" hangingPunct="1"/>
                      <a:r>
                        <a:rPr lang="en-GB" sz="1300" kern="1200" dirty="0">
                          <a:solidFill>
                            <a:schemeClr val="dk1"/>
                          </a:solidFill>
                          <a:latin typeface="Arial" panose="020B0604020202020204" pitchFamily="34" charset="0"/>
                          <a:ea typeface="+mn-ea"/>
                          <a:cs typeface="Arial" panose="020B0604020202020204" pitchFamily="34" charset="0"/>
                        </a:rPr>
                        <a:t>1</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7DCBEC"/>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440986">
                <a:tc>
                  <a:txBody>
                    <a:bodyPr/>
                    <a:lstStyle/>
                    <a:p>
                      <a:pPr algn="l"/>
                      <a:r>
                        <a:rPr lang="en-GB" sz="1300" dirty="0">
                          <a:latin typeface="Arial" panose="020B0604020202020204" pitchFamily="34" charset="0"/>
                          <a:cs typeface="Arial" panose="020B0604020202020204" pitchFamily="34" charset="0"/>
                        </a:rPr>
                        <a:t>Weak </a:t>
                      </a:r>
                    </a:p>
                  </a:txBody>
                  <a:tcPr marL="36000" marR="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0" algn="l" defTabSz="914400" rtl="0" eaLnBrk="1" latinLnBrk="0" hangingPunct="1"/>
                      <a:r>
                        <a:rPr lang="en-GB" sz="1300" kern="1200" dirty="0">
                          <a:solidFill>
                            <a:schemeClr val="dk1"/>
                          </a:solidFill>
                          <a:latin typeface="Arial" panose="020B0604020202020204" pitchFamily="34" charset="0"/>
                          <a:ea typeface="+mn-ea"/>
                          <a:cs typeface="Arial" panose="020B0604020202020204" pitchFamily="34" charset="0"/>
                        </a:rPr>
                        <a:t>Variability in preferences and values, or more uncertainty. Recommendation is made with less certainty, higher cost or resource consumption</a:t>
                      </a:r>
                    </a:p>
                  </a:txBody>
                  <a:tcPr marL="36000" marR="36000">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tc>
                  <a:txBody>
                    <a:bodyPr/>
                    <a:lstStyle/>
                    <a:p>
                      <a:pPr marL="0" algn="ctr" defTabSz="914400" rtl="0" eaLnBrk="1" latinLnBrk="0" hangingPunct="1"/>
                      <a:r>
                        <a:rPr lang="en-GB" sz="1300" kern="1200" dirty="0">
                          <a:solidFill>
                            <a:schemeClr val="dk1"/>
                          </a:solidFill>
                          <a:latin typeface="Arial" panose="020B0604020202020204" pitchFamily="34" charset="0"/>
                          <a:ea typeface="+mn-ea"/>
                          <a:cs typeface="Arial" panose="020B0604020202020204" pitchFamily="34" charset="0"/>
                        </a:rPr>
                        <a:t>2</a:t>
                      </a:r>
                    </a:p>
                  </a:txBody>
                  <a:tcPr marL="36000" marR="3600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rgbClr val="7DCBEC"/>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8" name="Picture 7">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341748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normAutofit/>
          </a:bodyPr>
          <a:lstStyle/>
          <a:p>
            <a:pPr lvl="0"/>
            <a:r>
              <a:rPr lang="en-GB" dirty="0"/>
              <a:t>Epidemiology of HCV</a:t>
            </a:r>
          </a:p>
          <a:p>
            <a:pPr lvl="0"/>
            <a:r>
              <a:rPr lang="en-GB" dirty="0"/>
              <a:t>Natural history/disease burden</a:t>
            </a:r>
          </a:p>
          <a:p>
            <a:pPr lvl="0"/>
            <a:r>
              <a:rPr lang="en-GB" dirty="0"/>
              <a:t>Primary goal and impact of HCV therapy</a:t>
            </a:r>
          </a:p>
        </p:txBody>
      </p:sp>
    </p:spTree>
    <p:extLst>
      <p:ext uri="{BB962C8B-B14F-4D97-AF65-F5344CB8AC3E}">
        <p14:creationId xmlns:p14="http://schemas.microsoft.com/office/powerpoint/2010/main" val="166119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322027-E87F-4A0E-84CA-72FADB094993}"/>
              </a:ext>
            </a:extLst>
          </p:cNvPr>
          <p:cNvSpPr>
            <a:spLocks noGrp="1"/>
          </p:cNvSpPr>
          <p:nvPr>
            <p:ph type="title"/>
          </p:nvPr>
        </p:nvSpPr>
        <p:spPr/>
        <p:txBody>
          <a:bodyPr/>
          <a:lstStyle/>
          <a:p>
            <a:r>
              <a:rPr lang="en-GB" dirty="0"/>
              <a:t>Epidemiology of HCV</a:t>
            </a:r>
          </a:p>
        </p:txBody>
      </p:sp>
      <p:sp>
        <p:nvSpPr>
          <p:cNvPr id="4" name="Text Placeholder 3">
            <a:extLst>
              <a:ext uri="{FF2B5EF4-FFF2-40B4-BE49-F238E27FC236}">
                <a16:creationId xmlns:a16="http://schemas.microsoft.com/office/drawing/2014/main" id="{A9BD08F5-D052-43FC-9118-3DA5B95518C6}"/>
              </a:ext>
            </a:extLst>
          </p:cNvPr>
          <p:cNvSpPr>
            <a:spLocks noGrp="1"/>
          </p:cNvSpPr>
          <p:nvPr>
            <p:ph type="body" sz="quarter" idx="10"/>
          </p:nvPr>
        </p:nvSpPr>
        <p:spPr>
          <a:xfrm>
            <a:off x="4925" y="6479931"/>
            <a:ext cx="7633004" cy="376990"/>
          </a:xfrm>
        </p:spPr>
        <p:txBody>
          <a:bodyPr/>
          <a:lstStyle/>
          <a:p>
            <a:r>
              <a:rPr lang="en-GB" dirty="0"/>
              <a:t>1. Polaris Observatory HCV Collaborators. </a:t>
            </a:r>
            <a:r>
              <a:rPr lang="sv-SE" dirty="0"/>
              <a:t>Lancet Gastroenterol Hepatol 2017;2:161–76; 2. World Health Organization. Global Hepatitis Report 2017. Available at: </a:t>
            </a:r>
            <a:r>
              <a:rPr lang="sv-SE" dirty="0">
                <a:hlinkClick r:id="rId3"/>
              </a:rPr>
              <a:t>http://apps.who.int/iris/bitstream/handle/10665/255016/9789241565455-eng.pdf?sequence=1</a:t>
            </a:r>
            <a:r>
              <a:rPr lang="sv-SE" dirty="0"/>
              <a:t>;</a:t>
            </a:r>
            <a:br>
              <a:rPr lang="sv-SE" dirty="0"/>
            </a:br>
            <a:r>
              <a:rPr lang="en-GB" dirty="0"/>
              <a:t>EASL CPG HCV. J Hepatol 2018;</a:t>
            </a:r>
            <a:r>
              <a:rPr lang="en-US" dirty="0"/>
              <a:t>69:461–511.</a:t>
            </a:r>
            <a:endParaRPr lang="en-GB" dirty="0"/>
          </a:p>
        </p:txBody>
      </p:sp>
      <p:sp>
        <p:nvSpPr>
          <p:cNvPr id="7" name="Content Placeholder 6">
            <a:extLst>
              <a:ext uri="{FF2B5EF4-FFF2-40B4-BE49-F238E27FC236}">
                <a16:creationId xmlns:a16="http://schemas.microsoft.com/office/drawing/2014/main" id="{658F17EB-9C07-4202-9F10-BB740F1698BD}"/>
              </a:ext>
            </a:extLst>
          </p:cNvPr>
          <p:cNvSpPr>
            <a:spLocks noGrp="1"/>
          </p:cNvSpPr>
          <p:nvPr>
            <p:ph sz="half" idx="1"/>
          </p:nvPr>
        </p:nvSpPr>
        <p:spPr>
          <a:xfrm>
            <a:off x="319314" y="1340768"/>
            <a:ext cx="8506800" cy="1520416"/>
          </a:xfrm>
        </p:spPr>
        <p:txBody>
          <a:bodyPr>
            <a:spAutoFit/>
          </a:bodyPr>
          <a:lstStyle/>
          <a:p>
            <a:r>
              <a:rPr lang="en-GB" sz="1600" dirty="0"/>
              <a:t>Estimated global prevalence of HCV in 2015: 1.0% (95% uncertainty interval 0.8–1.1)</a:t>
            </a:r>
            <a:r>
              <a:rPr lang="en-GB" sz="1600" baseline="30000" dirty="0"/>
              <a:t>1</a:t>
            </a:r>
            <a:r>
              <a:rPr lang="en-GB" sz="1600" dirty="0"/>
              <a:t> </a:t>
            </a:r>
          </a:p>
          <a:p>
            <a:r>
              <a:rPr lang="en-GB" sz="1600" dirty="0"/>
              <a:t>Corresponds to </a:t>
            </a:r>
            <a:r>
              <a:rPr lang="en-GB" sz="1600" b="1" dirty="0">
                <a:solidFill>
                  <a:schemeClr val="tx2"/>
                </a:solidFill>
              </a:rPr>
              <a:t>71.1 million </a:t>
            </a:r>
            <a:r>
              <a:rPr lang="en-GB" sz="1600" dirty="0"/>
              <a:t>(62.5–79.4) viraemic infections</a:t>
            </a:r>
            <a:r>
              <a:rPr lang="en-GB" sz="1600" baseline="30000" dirty="0"/>
              <a:t>1,2</a:t>
            </a:r>
            <a:endParaRPr lang="en-GB" sz="1600" dirty="0"/>
          </a:p>
          <a:p>
            <a:r>
              <a:rPr lang="en-GB" sz="1600" dirty="0"/>
              <a:t>~</a:t>
            </a:r>
            <a:r>
              <a:rPr lang="en-GB" sz="1600" b="1" dirty="0">
                <a:solidFill>
                  <a:schemeClr val="tx2"/>
                </a:solidFill>
              </a:rPr>
              <a:t>399,000 </a:t>
            </a:r>
            <a:r>
              <a:rPr lang="en-GB" sz="1600" dirty="0"/>
              <a:t>deaths each year, mostly from cirrhosis and HCC</a:t>
            </a:r>
            <a:r>
              <a:rPr lang="en-GB" sz="1600" baseline="30000" dirty="0"/>
              <a:t>2</a:t>
            </a:r>
          </a:p>
          <a:p>
            <a:r>
              <a:rPr lang="en-GB" sz="1600" dirty="0"/>
              <a:t>GT 1 and 3 are the most common causes of infection (44% and 25%, respectively)</a:t>
            </a:r>
            <a:r>
              <a:rPr lang="en-GB" sz="1600" baseline="30000" dirty="0"/>
              <a:t>1</a:t>
            </a:r>
          </a:p>
          <a:p>
            <a:endParaRPr lang="en-GB" sz="1600" dirty="0"/>
          </a:p>
        </p:txBody>
      </p:sp>
      <p:sp>
        <p:nvSpPr>
          <p:cNvPr id="5" name="Rectangle 4">
            <a:extLst>
              <a:ext uri="{FF2B5EF4-FFF2-40B4-BE49-F238E27FC236}">
                <a16:creationId xmlns:a16="http://schemas.microsoft.com/office/drawing/2014/main" id="{92B90510-3047-4898-BEE9-C36671A63D3D}"/>
              </a:ext>
            </a:extLst>
          </p:cNvPr>
          <p:cNvSpPr/>
          <p:nvPr/>
        </p:nvSpPr>
        <p:spPr>
          <a:xfrm>
            <a:off x="94132" y="2674750"/>
            <a:ext cx="8667758" cy="307777"/>
          </a:xfrm>
          <a:prstGeom prst="rect">
            <a:avLst/>
          </a:prstGeom>
        </p:spPr>
        <p:txBody>
          <a:bodyPr wrap="none">
            <a:spAutoFit/>
          </a:bodyPr>
          <a:lstStyle/>
          <a:p>
            <a:pPr algn="ctr"/>
            <a:r>
              <a:rPr lang="en-GB" sz="1400" b="1" dirty="0"/>
              <a:t>Incidence of HCV infection and new HCV infections in the general population, by WHO region, 2015</a:t>
            </a:r>
            <a:r>
              <a:rPr lang="en-GB" sz="1400" b="1" baseline="30000" dirty="0"/>
              <a:t>2</a:t>
            </a:r>
          </a:p>
        </p:txBody>
      </p:sp>
      <p:pic>
        <p:nvPicPr>
          <p:cNvPr id="2" name="Picture 1">
            <a:extLst>
              <a:ext uri="{FF2B5EF4-FFF2-40B4-BE49-F238E27FC236}">
                <a16:creationId xmlns:a16="http://schemas.microsoft.com/office/drawing/2014/main" id="{D993AB4F-E3C6-4C2C-BFCF-C18BA3A01A01}"/>
              </a:ext>
            </a:extLst>
          </p:cNvPr>
          <p:cNvPicPr>
            <a:picLocks noChangeAspect="1"/>
          </p:cNvPicPr>
          <p:nvPr/>
        </p:nvPicPr>
        <p:blipFill>
          <a:blip r:embed="rId4"/>
          <a:stretch>
            <a:fillRect/>
          </a:stretch>
        </p:blipFill>
        <p:spPr>
          <a:xfrm>
            <a:off x="0" y="3319472"/>
            <a:ext cx="4178461" cy="2327545"/>
          </a:xfrm>
          <a:prstGeom prst="rect">
            <a:avLst/>
          </a:prstGeom>
        </p:spPr>
      </p:pic>
      <p:graphicFrame>
        <p:nvGraphicFramePr>
          <p:cNvPr id="9" name="Content Placeholder 4">
            <a:extLst>
              <a:ext uri="{FF2B5EF4-FFF2-40B4-BE49-F238E27FC236}">
                <a16:creationId xmlns:a16="http://schemas.microsoft.com/office/drawing/2014/main" id="{A07475C7-4EFE-44CF-A2B9-FFD434C1C2C3}"/>
              </a:ext>
            </a:extLst>
          </p:cNvPr>
          <p:cNvGraphicFramePr>
            <a:graphicFrameLocks/>
          </p:cNvGraphicFramePr>
          <p:nvPr>
            <p:extLst>
              <p:ext uri="{D42A27DB-BD31-4B8C-83A1-F6EECF244321}">
                <p14:modId xmlns:p14="http://schemas.microsoft.com/office/powerpoint/2010/main" val="2705385151"/>
              </p:ext>
            </p:extLst>
          </p:nvPr>
        </p:nvGraphicFramePr>
        <p:xfrm>
          <a:off x="4166885" y="3075028"/>
          <a:ext cx="4757196" cy="2649003"/>
        </p:xfrm>
        <a:graphic>
          <a:graphicData uri="http://schemas.openxmlformats.org/drawingml/2006/table">
            <a:tbl>
              <a:tblPr firstRow="1" firstCol="1" bandRow="1">
                <a:tableStyleId>{5C22544A-7EE6-4342-B048-85BDC9FD1C3A}</a:tableStyleId>
              </a:tblPr>
              <a:tblGrid>
                <a:gridCol w="1163872">
                  <a:extLst>
                    <a:ext uri="{9D8B030D-6E8A-4147-A177-3AD203B41FA5}">
                      <a16:colId xmlns:a16="http://schemas.microsoft.com/office/drawing/2014/main" val="652373749"/>
                    </a:ext>
                  </a:extLst>
                </a:gridCol>
                <a:gridCol w="457200">
                  <a:extLst>
                    <a:ext uri="{9D8B030D-6E8A-4147-A177-3AD203B41FA5}">
                      <a16:colId xmlns:a16="http://schemas.microsoft.com/office/drawing/2014/main" val="1758461612"/>
                    </a:ext>
                  </a:extLst>
                </a:gridCol>
                <a:gridCol w="1546698">
                  <a:extLst>
                    <a:ext uri="{9D8B030D-6E8A-4147-A177-3AD203B41FA5}">
                      <a16:colId xmlns:a16="http://schemas.microsoft.com/office/drawing/2014/main" val="4070895445"/>
                    </a:ext>
                  </a:extLst>
                </a:gridCol>
                <a:gridCol w="1589426">
                  <a:extLst>
                    <a:ext uri="{9D8B030D-6E8A-4147-A177-3AD203B41FA5}">
                      <a16:colId xmlns:a16="http://schemas.microsoft.com/office/drawing/2014/main" val="455759077"/>
                    </a:ext>
                  </a:extLst>
                </a:gridCol>
              </a:tblGrid>
              <a:tr h="573191">
                <a:tc>
                  <a:txBody>
                    <a:bodyPr/>
                    <a:lstStyle/>
                    <a:p>
                      <a:pPr marL="0" marR="0">
                        <a:spcBef>
                          <a:spcPts val="0"/>
                        </a:spcBef>
                        <a:spcAft>
                          <a:spcPts val="0"/>
                        </a:spcAft>
                      </a:pPr>
                      <a:r>
                        <a:rPr lang="en-US" sz="1200" b="1" dirty="0">
                          <a:solidFill>
                            <a:schemeClr val="bg1"/>
                          </a:solidFill>
                          <a:effectLst/>
                          <a:latin typeface="+mj-lt"/>
                          <a:ea typeface="Batang" panose="02030600000101010101" pitchFamily="18" charset="-127"/>
                        </a:rPr>
                        <a:t>WHO region</a:t>
                      </a:r>
                    </a:p>
                  </a:txBody>
                  <a:tcPr marL="36000" marR="360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b="1" dirty="0">
                          <a:solidFill>
                            <a:schemeClr val="bg1"/>
                          </a:solidFill>
                          <a:effectLst/>
                          <a:latin typeface="+mj-lt"/>
                        </a:rPr>
                        <a:t> Map key</a:t>
                      </a:r>
                      <a:endParaRPr lang="en-US" sz="1200" b="1" dirty="0">
                        <a:solidFill>
                          <a:schemeClr val="bg1"/>
                        </a:solidFill>
                        <a:effectLst/>
                        <a:latin typeface="+mj-lt"/>
                        <a:ea typeface="Batang" panose="02030600000101010101" pitchFamily="18" charset="-127"/>
                      </a:endParaRPr>
                    </a:p>
                  </a:txBody>
                  <a:tcPr marL="36000" marR="360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b="1" dirty="0">
                          <a:solidFill>
                            <a:schemeClr val="bg1"/>
                          </a:solidFill>
                          <a:effectLst/>
                          <a:latin typeface="+mj-lt"/>
                        </a:rPr>
                        <a:t>HCV incidence rate per 100,000: </a:t>
                      </a:r>
                      <a:br>
                        <a:rPr lang="en-US" sz="1200" b="1" dirty="0">
                          <a:solidFill>
                            <a:schemeClr val="bg1"/>
                          </a:solidFill>
                          <a:effectLst/>
                          <a:latin typeface="+mj-lt"/>
                        </a:rPr>
                      </a:br>
                      <a:r>
                        <a:rPr lang="en-US" sz="1200" b="1" dirty="0">
                          <a:solidFill>
                            <a:schemeClr val="bg1"/>
                          </a:solidFill>
                          <a:effectLst/>
                          <a:latin typeface="+mj-lt"/>
                        </a:rPr>
                        <a:t>Best estimate (uncertainty level)</a:t>
                      </a:r>
                      <a:endParaRPr lang="en-US" sz="1200" b="1" dirty="0">
                        <a:solidFill>
                          <a:schemeClr val="bg1"/>
                        </a:solidFill>
                        <a:effectLst/>
                        <a:latin typeface="+mj-lt"/>
                        <a:ea typeface="Batang" panose="02030600000101010101" pitchFamily="18" charset="-127"/>
                      </a:endParaRPr>
                    </a:p>
                  </a:txBody>
                  <a:tcPr marL="36000" marR="360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200" b="1" kern="1200" dirty="0">
                          <a:solidFill>
                            <a:schemeClr val="bg1"/>
                          </a:solidFill>
                          <a:effectLst/>
                          <a:latin typeface="+mn-lt"/>
                          <a:ea typeface="+mn-ea"/>
                          <a:cs typeface="+mn-cs"/>
                        </a:rPr>
                        <a:t>New HCV infections </a:t>
                      </a:r>
                      <a:br>
                        <a:rPr lang="en-US" sz="1200" b="1" kern="1200" dirty="0">
                          <a:solidFill>
                            <a:schemeClr val="bg1"/>
                          </a:solidFill>
                          <a:effectLst/>
                          <a:latin typeface="+mn-lt"/>
                          <a:ea typeface="+mn-ea"/>
                          <a:cs typeface="+mn-cs"/>
                        </a:rPr>
                      </a:br>
                      <a:r>
                        <a:rPr lang="en-US" sz="1200" b="1" kern="1200" dirty="0">
                          <a:solidFill>
                            <a:schemeClr val="bg1"/>
                          </a:solidFill>
                          <a:effectLst/>
                          <a:latin typeface="+mn-lt"/>
                          <a:ea typeface="+mn-ea"/>
                          <a:cs typeface="+mn-cs"/>
                        </a:rPr>
                        <a:t>(x 1,000):</a:t>
                      </a:r>
                    </a:p>
                    <a:p>
                      <a:pPr marL="0" marR="0" algn="ctr">
                        <a:spcBef>
                          <a:spcPts val="0"/>
                        </a:spcBef>
                        <a:spcAft>
                          <a:spcPts val="0"/>
                        </a:spcAft>
                      </a:pPr>
                      <a:r>
                        <a:rPr lang="en-US" sz="1200" b="1" kern="1200" dirty="0">
                          <a:solidFill>
                            <a:schemeClr val="bg1"/>
                          </a:solidFill>
                          <a:effectLst/>
                          <a:latin typeface="+mn-lt"/>
                          <a:ea typeface="+mn-ea"/>
                          <a:cs typeface="+mn-cs"/>
                        </a:rPr>
                        <a:t>Best estimate (uncertainty level)</a:t>
                      </a:r>
                      <a:endParaRPr lang="en-US" sz="1200" b="1" kern="1200" dirty="0">
                        <a:solidFill>
                          <a:schemeClr val="bg1"/>
                        </a:solidFill>
                        <a:effectLst/>
                        <a:latin typeface="+mn-lt"/>
                        <a:ea typeface="Batang" panose="02030600000101010101" pitchFamily="18" charset="-127"/>
                        <a:cs typeface="+mn-cs"/>
                      </a:endParaRPr>
                    </a:p>
                  </a:txBody>
                  <a:tcPr marL="36000" marR="36000" marT="0" marB="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97033962"/>
                  </a:ext>
                </a:extLst>
              </a:tr>
              <a:tr h="143298">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African</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31.0 (22.5–54.4)</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309 (222–544)</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75231416"/>
                  </a:ext>
                </a:extLst>
              </a:tr>
              <a:tr h="143298">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Americas</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6.4 (5.9–7.0)</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63 (59–69)</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986618669"/>
                  </a:ext>
                </a:extLst>
              </a:tr>
              <a:tr h="429893">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Eastern Mediterranean</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rPr>
                        <a:t> </a:t>
                      </a: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rPr>
                        <a:t> 62.5 (55.6–65.2)</a:t>
                      </a: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409 (363–426)</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066394336"/>
                  </a:ext>
                </a:extLst>
              </a:tr>
              <a:tr h="143298">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European</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rPr>
                        <a:t> </a:t>
                      </a: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rPr>
                        <a:t> 61.8 (50.3–66.0)</a:t>
                      </a: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565 (460–603)</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4265456536"/>
                  </a:ext>
                </a:extLst>
              </a:tr>
              <a:tr h="286595">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South-East Asia</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14.8 (12.5–26.9)</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287 (243–524)</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124166450"/>
                  </a:ext>
                </a:extLst>
              </a:tr>
              <a:tr h="286595">
                <a:tc>
                  <a:txBody>
                    <a:bodyPr/>
                    <a:lstStyle/>
                    <a:p>
                      <a:pPr marL="0" marR="0">
                        <a:spcBef>
                          <a:spcPts val="0"/>
                        </a:spcBef>
                        <a:spcAft>
                          <a:spcPts val="0"/>
                        </a:spcAft>
                      </a:pPr>
                      <a:r>
                        <a:rPr lang="en-US" sz="1200" b="0" dirty="0">
                          <a:solidFill>
                            <a:schemeClr val="tx1"/>
                          </a:solidFill>
                          <a:effectLst/>
                          <a:latin typeface="+mj-lt"/>
                          <a:ea typeface="Batang" panose="02030600000101010101" pitchFamily="18" charset="-127"/>
                        </a:rPr>
                        <a:t>Western Pacific</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6.0 (5.6–6.6)</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dirty="0">
                          <a:effectLst/>
                          <a:latin typeface="+mj-lt"/>
                          <a:ea typeface="Batang" panose="02030600000101010101" pitchFamily="18" charset="-127"/>
                        </a:rPr>
                        <a:t>111 (104–124)</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697922263"/>
                  </a:ext>
                </a:extLst>
              </a:tr>
              <a:tr h="143298">
                <a:tc>
                  <a:txBody>
                    <a:bodyPr/>
                    <a:lstStyle/>
                    <a:p>
                      <a:pPr marL="0" marR="0">
                        <a:spcBef>
                          <a:spcPts val="0"/>
                        </a:spcBef>
                        <a:spcAft>
                          <a:spcPts val="0"/>
                        </a:spcAft>
                      </a:pPr>
                      <a:r>
                        <a:rPr lang="en-US" sz="1200" dirty="0">
                          <a:solidFill>
                            <a:schemeClr val="tx1"/>
                          </a:solidFill>
                          <a:effectLst/>
                          <a:latin typeface="+mj-lt"/>
                          <a:ea typeface="Batang" panose="02030600000101010101" pitchFamily="18" charset="-127"/>
                        </a:rPr>
                        <a:t>Global</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200" dirty="0">
                        <a:effectLst/>
                        <a:latin typeface="+mj-lt"/>
                        <a:ea typeface="Batang" panose="02030600000101010101" pitchFamily="18" charset="-127"/>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effectLst/>
                          <a:latin typeface="+mj-lt"/>
                          <a:ea typeface="Batang" panose="02030600000101010101" pitchFamily="18" charset="-127"/>
                        </a:rPr>
                        <a:t>23.7 (21.3–28.7)</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200" b="1" dirty="0">
                          <a:effectLst/>
                          <a:latin typeface="+mj-lt"/>
                          <a:ea typeface="Batang" panose="02030600000101010101" pitchFamily="18" charset="-127"/>
                        </a:rPr>
                        <a:t>1,751 </a:t>
                      </a:r>
                      <a:br>
                        <a:rPr lang="en-US" sz="1200" b="1" dirty="0">
                          <a:effectLst/>
                          <a:latin typeface="+mj-lt"/>
                          <a:ea typeface="Batang" panose="02030600000101010101" pitchFamily="18" charset="-127"/>
                        </a:rPr>
                      </a:br>
                      <a:r>
                        <a:rPr lang="en-US" sz="1200" b="1" dirty="0">
                          <a:effectLst/>
                          <a:latin typeface="+mj-lt"/>
                          <a:ea typeface="Batang" panose="02030600000101010101" pitchFamily="18" charset="-127"/>
                        </a:rPr>
                        <a:t>(1,572–2,120)</a:t>
                      </a: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87426551"/>
                  </a:ext>
                </a:extLst>
              </a:tr>
            </a:tbl>
          </a:graphicData>
        </a:graphic>
      </p:graphicFrame>
      <p:sp>
        <p:nvSpPr>
          <p:cNvPr id="10" name="Oval 9">
            <a:extLst>
              <a:ext uri="{FF2B5EF4-FFF2-40B4-BE49-F238E27FC236}">
                <a16:creationId xmlns:a16="http://schemas.microsoft.com/office/drawing/2014/main" id="{6AD109B0-5670-4D54-A45E-8D57C45A1CB5}"/>
              </a:ext>
            </a:extLst>
          </p:cNvPr>
          <p:cNvSpPr/>
          <p:nvPr/>
        </p:nvSpPr>
        <p:spPr>
          <a:xfrm>
            <a:off x="5484344" y="3815176"/>
            <a:ext cx="162560" cy="162560"/>
          </a:xfrm>
          <a:prstGeom prst="ellipse">
            <a:avLst/>
          </a:prstGeom>
          <a:solidFill>
            <a:srgbClr val="DA6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4704D1EB-22CA-45D5-8DFD-8EEE4852FE99}"/>
              </a:ext>
            </a:extLst>
          </p:cNvPr>
          <p:cNvSpPr/>
          <p:nvPr/>
        </p:nvSpPr>
        <p:spPr>
          <a:xfrm>
            <a:off x="5484344" y="3998056"/>
            <a:ext cx="162560" cy="162560"/>
          </a:xfrm>
          <a:prstGeom prst="ellipse">
            <a:avLst/>
          </a:prstGeom>
          <a:solidFill>
            <a:srgbClr val="F3C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7397F9E9-E86F-4A23-AF7C-AEB7FA011C74}"/>
              </a:ext>
            </a:extLst>
          </p:cNvPr>
          <p:cNvSpPr/>
          <p:nvPr/>
        </p:nvSpPr>
        <p:spPr>
          <a:xfrm>
            <a:off x="5484344" y="4307936"/>
            <a:ext cx="162560" cy="162560"/>
          </a:xfrm>
          <a:prstGeom prst="ellipse">
            <a:avLst/>
          </a:prstGeom>
          <a:solidFill>
            <a:srgbClr val="9C2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976BCE61-93AD-40E1-B748-A290A9196882}"/>
              </a:ext>
            </a:extLst>
          </p:cNvPr>
          <p:cNvSpPr/>
          <p:nvPr/>
        </p:nvSpPr>
        <p:spPr>
          <a:xfrm>
            <a:off x="5484344" y="4612736"/>
            <a:ext cx="162560" cy="162560"/>
          </a:xfrm>
          <a:prstGeom prst="ellipse">
            <a:avLst/>
          </a:prstGeom>
          <a:solidFill>
            <a:srgbClr val="D33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384022F8-96EB-451E-90FD-73072768BCC1}"/>
              </a:ext>
            </a:extLst>
          </p:cNvPr>
          <p:cNvSpPr/>
          <p:nvPr/>
        </p:nvSpPr>
        <p:spPr>
          <a:xfrm>
            <a:off x="5484344" y="4853224"/>
            <a:ext cx="162560" cy="162560"/>
          </a:xfrm>
          <a:prstGeom prst="ellipse">
            <a:avLst/>
          </a:prstGeom>
          <a:solidFill>
            <a:srgbClr val="D38A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B4ECA5D6-D420-4F7D-B457-8E59ADCACAFD}"/>
              </a:ext>
            </a:extLst>
          </p:cNvPr>
          <p:cNvSpPr/>
          <p:nvPr/>
        </p:nvSpPr>
        <p:spPr>
          <a:xfrm>
            <a:off x="5484344" y="5126352"/>
            <a:ext cx="162560" cy="162560"/>
          </a:xfrm>
          <a:prstGeom prst="ellipse">
            <a:avLst/>
          </a:prstGeom>
          <a:solidFill>
            <a:srgbClr val="F6D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hlinkClick r:id="rId5" action="ppaction://hlinksldjump"/>
            <a:extLst>
              <a:ext uri="{FF2B5EF4-FFF2-40B4-BE49-F238E27FC236}">
                <a16:creationId xmlns:a16="http://schemas.microsoft.com/office/drawing/2014/main" id="{8522D29B-16F6-40E0-B75A-ED68A7AD741A}"/>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23441064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105ae3c-d6e6-4268-8e4b-80fc6157837f"/>
</p:tagLst>
</file>

<file path=ppt/theme/theme1.xml><?xml version="1.0" encoding="utf-8"?>
<a:theme xmlns:a="http://schemas.openxmlformats.org/drawingml/2006/main" name="blank">
  <a:themeElements>
    <a:clrScheme name="Custom 1">
      <a:dk1>
        <a:sysClr val="windowText" lastClr="000000"/>
      </a:dk1>
      <a:lt1>
        <a:srgbClr val="FFFFFF"/>
      </a:lt1>
      <a:dk2>
        <a:srgbClr val="004B87"/>
      </a:dk2>
      <a:lt2>
        <a:srgbClr val="FFFFFF"/>
      </a:lt2>
      <a:accent1>
        <a:srgbClr val="F8BF3E"/>
      </a:accent1>
      <a:accent2>
        <a:srgbClr val="FBDE9E"/>
      </a:accent2>
      <a:accent3>
        <a:srgbClr val="71C5E8"/>
      </a:accent3>
      <a:accent4>
        <a:srgbClr val="976CA4"/>
      </a:accent4>
      <a:accent5>
        <a:srgbClr val="9DC93B"/>
      </a:accent5>
      <a:accent6>
        <a:srgbClr val="A22222"/>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0" ma:contentTypeDescription="Create a new document." ma:contentTypeScope="" ma:versionID="2d6c107b1119d96e5371ce417dd20e1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e3cae602cf0cbbfe18684b4c4b072ed"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409E27-0E4D-481E-993D-ADDDB4C189BF}">
  <ds:schemaRefs>
    <ds:schemaRef ds:uri="http://purl.org/dc/elements/1.1/"/>
    <ds:schemaRef ds:uri="http://schemas.microsoft.com/office/2006/metadata/properties"/>
    <ds:schemaRef ds:uri="http://schemas.microsoft.com/office/infopath/2007/PartnerControls"/>
    <ds:schemaRef ds:uri="http://purl.org/dc/terms/"/>
    <ds:schemaRef ds:uri="7a3f0d49-cb9d-4d28-b6b4-cb24b886583f"/>
    <ds:schemaRef ds:uri="http://schemas.microsoft.com/office/2006/documentManagement/types"/>
    <ds:schemaRef ds:uri="http://schemas.openxmlformats.org/package/2006/metadata/core-properties"/>
    <ds:schemaRef ds:uri="8b4f0aa6-f811-4d6e-9450-92a67e22359a"/>
    <ds:schemaRef ds:uri="http://www.w3.org/XML/1998/namespace"/>
    <ds:schemaRef ds:uri="http://purl.org/dc/dcmitype/"/>
  </ds:schemaRefs>
</ds:datastoreItem>
</file>

<file path=customXml/itemProps2.xml><?xml version="1.0" encoding="utf-8"?>
<ds:datastoreItem xmlns:ds="http://schemas.openxmlformats.org/officeDocument/2006/customXml" ds:itemID="{D30F9ED9-F946-4A6B-94CF-02A6529D42C9}">
  <ds:schemaRefs>
    <ds:schemaRef ds:uri="http://schemas.microsoft.com/sharepoint/v3/contenttype/forms"/>
  </ds:schemaRefs>
</ds:datastoreItem>
</file>

<file path=customXml/itemProps3.xml><?xml version="1.0" encoding="utf-8"?>
<ds:datastoreItem xmlns:ds="http://schemas.openxmlformats.org/officeDocument/2006/customXml" ds:itemID="{2132564C-BA27-4B4E-B445-30BB30A143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9896</Words>
  <Application>Microsoft Office PowerPoint</Application>
  <PresentationFormat>On-screen Show (4:3)</PresentationFormat>
  <Paragraphs>1554</Paragraphs>
  <Slides>57</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Times New Roman</vt:lpstr>
      <vt:lpstr>blank</vt:lpstr>
      <vt:lpstr>EASL Recommendations</vt:lpstr>
      <vt:lpstr>About these slides</vt:lpstr>
      <vt:lpstr>About these slides</vt:lpstr>
      <vt:lpstr>Recommendations panel</vt:lpstr>
      <vt:lpstr>Outline</vt:lpstr>
      <vt:lpstr>Methods</vt:lpstr>
      <vt:lpstr>Grading evidence and recommendations </vt:lpstr>
      <vt:lpstr>Background</vt:lpstr>
      <vt:lpstr>Epidemiology of HCV</vt:lpstr>
      <vt:lpstr>Natural history/disease burden</vt:lpstr>
      <vt:lpstr>Primary goal and impact of HCV therapy</vt:lpstr>
      <vt:lpstr>Overall survival in patients with chronic HCV infection and cirrhosis with and without SVR</vt:lpstr>
      <vt:lpstr>Recommendations</vt:lpstr>
      <vt:lpstr>Topics (1)</vt:lpstr>
      <vt:lpstr>Topics (2)</vt:lpstr>
      <vt:lpstr>Goals of therapy</vt:lpstr>
      <vt:lpstr>Endpoints of therapy</vt:lpstr>
      <vt:lpstr>Screening for chronic HCV infection</vt:lpstr>
      <vt:lpstr>Diagnosis of acute and chronic HCV infection</vt:lpstr>
      <vt:lpstr>Pre-therapeutic assessment</vt:lpstr>
      <vt:lpstr>Non-invasive assessment of liver disease severity</vt:lpstr>
      <vt:lpstr>Indications for treatment: who should be treated? </vt:lpstr>
      <vt:lpstr>HCV DAAs approved in Europe in 2018 and recommended in this document</vt:lpstr>
      <vt:lpstr>Treatment of patients without cirrhosis or with compensated cirrhosis: general considerations</vt:lpstr>
      <vt:lpstr>IFN-free, RBV-free combination regimens recommended for each genotype</vt:lpstr>
      <vt:lpstr>Treatment recommendations for TN or TE patients with CHC without cirrhosis</vt:lpstr>
      <vt:lpstr>Treatment recommendations for TN or TE patients with CHC with compensated (Child–Pugh A) cirrhosis</vt:lpstr>
      <vt:lpstr>Treatment recommendations for TN or TE patients with CHC with HCV genotype 3 and compensated (Child–Pugh A) cirrhosis</vt:lpstr>
      <vt:lpstr>Sofosbuvir/velpatasvir with and without ribavirin in GT 3 HCV-infected patients with cirrhosis</vt:lpstr>
      <vt:lpstr>Contraindications to therapy</vt:lpstr>
      <vt:lpstr>Drug–drug interactions</vt:lpstr>
      <vt:lpstr>Simplified treatment of CHC with pangenotypic  drug regimens</vt:lpstr>
      <vt:lpstr>Retreatment of DAA failures</vt:lpstr>
      <vt:lpstr>Patients with severe liver disease (1)</vt:lpstr>
      <vt:lpstr>Patients with severe liver disease (2)</vt:lpstr>
      <vt:lpstr>Treatment of special groups</vt:lpstr>
      <vt:lpstr>Treatment of acute hepatitis C</vt:lpstr>
      <vt:lpstr>Post-treatment follow-up</vt:lpstr>
      <vt:lpstr>Treatment monitoring</vt:lpstr>
      <vt:lpstr>Measures to improve adherence</vt:lpstr>
      <vt:lpstr>Appendix 1</vt:lpstr>
      <vt:lpstr>DDIs between HCV DAAs and antiretroviral drugs</vt:lpstr>
      <vt:lpstr>DDIs between HCV DAAs and illicit/recreational drugs or drugs of abuse</vt:lpstr>
      <vt:lpstr>DDIs between HCV DAAs and lipid-lowering drugs</vt:lpstr>
      <vt:lpstr>DDIs between HCV DAAs and central nervous system drugs</vt:lpstr>
      <vt:lpstr>DDIs between HCV DAAs and cardiovascular drugs</vt:lpstr>
      <vt:lpstr>DDIs between HCV DAAs and immunosuppressants</vt:lpstr>
      <vt:lpstr>DDIs between HCV DAAs and antiplatelets and anticoagulants</vt:lpstr>
      <vt:lpstr>Appendix 2</vt:lpstr>
      <vt:lpstr>HBV-HCV coinfection </vt:lpstr>
      <vt:lpstr>Immune-complex mediated manifestations of CHC</vt:lpstr>
      <vt:lpstr>Patients with renal impairment, including haemodialysis</vt:lpstr>
      <vt:lpstr>Non-hepatic solid organ transplant recipients* </vt:lpstr>
      <vt:lpstr>Recipients of an HCV+ organ transplant</vt:lpstr>
      <vt:lpstr>PWID and patients receiving OST</vt:lpstr>
      <vt:lpstr>Haemoglobinopathies and bleeding disorders</vt:lpstr>
      <vt:lpstr>Adolescents and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2018-05-16T13:43:03Z</dcterms:created>
  <dcterms:modified xsi:type="dcterms:W3CDTF">2019-02-27T09:45:03Z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